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256" r:id="rId4"/>
    <p:sldId id="261" r:id="rId5"/>
    <p:sldId id="268" r:id="rId6"/>
    <p:sldId id="272" r:id="rId7"/>
    <p:sldId id="265" r:id="rId8"/>
    <p:sldId id="266" r:id="rId9"/>
    <p:sldId id="299" r:id="rId10"/>
    <p:sldId id="300" r:id="rId11"/>
    <p:sldId id="301" r:id="rId12"/>
    <p:sldId id="302" r:id="rId13"/>
    <p:sldId id="303" r:id="rId14"/>
    <p:sldId id="304" r:id="rId15"/>
    <p:sldId id="305" r:id="rId16"/>
    <p:sldId id="306" r:id="rId17"/>
    <p:sldId id="262" r:id="rId18"/>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2" autoAdjust="0"/>
    <p:restoredTop sz="94621" autoAdjust="0"/>
  </p:normalViewPr>
  <p:slideViewPr>
    <p:cSldViewPr>
      <p:cViewPr varScale="1">
        <p:scale>
          <a:sx n="122" d="100"/>
          <a:sy n="122" d="100"/>
        </p:scale>
        <p:origin x="904" y="184"/>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31840" y="1794902"/>
            <a:ext cx="6012160" cy="1080121"/>
          </a:xfrm>
        </p:spPr>
        <p:txBody>
          <a:bodyPr/>
          <a:lstStyle/>
          <a:p>
            <a:r>
              <a:rPr lang="en-US" altLang="ko-KR" sz="3600" dirty="0">
                <a:latin typeface="Big Caslon Medium" panose="02000603090000020003" pitchFamily="2" charset="-79"/>
                <a:ea typeface="맑은 고딕" pitchFamily="50" charset="-127"/>
                <a:cs typeface="Big Caslon Medium" panose="02000603090000020003" pitchFamily="2" charset="-79"/>
              </a:rPr>
              <a:t>Dobson Academy-</a:t>
            </a:r>
          </a:p>
          <a:p>
            <a:r>
              <a:rPr lang="en-US" altLang="ko-KR" sz="3600" dirty="0">
                <a:latin typeface="Big Caslon Medium" panose="02000603090000020003" pitchFamily="2" charset="-79"/>
                <a:ea typeface="맑은 고딕" pitchFamily="50" charset="-127"/>
                <a:cs typeface="Big Caslon Medium" panose="02000603090000020003" pitchFamily="2" charset="-79"/>
              </a:rPr>
              <a:t>School Improvement Plan</a:t>
            </a:r>
            <a:endParaRPr lang="en-US" altLang="ko-KR" sz="3600" dirty="0">
              <a:latin typeface="Big Caslon Medium" panose="02000603090000020003" pitchFamily="2" charset="-79"/>
              <a:cs typeface="Big Caslon Medium" panose="02000603090000020003" pitchFamily="2" charset="-79"/>
            </a:endParaRPr>
          </a:p>
        </p:txBody>
      </p:sp>
      <p:sp>
        <p:nvSpPr>
          <p:cNvPr id="4" name="Text Placeholder 3"/>
          <p:cNvSpPr>
            <a:spLocks noGrp="1"/>
          </p:cNvSpPr>
          <p:nvPr>
            <p:ph type="body" sz="quarter" idx="11"/>
          </p:nvPr>
        </p:nvSpPr>
        <p:spPr>
          <a:xfrm>
            <a:off x="3838964" y="3003798"/>
            <a:ext cx="5292080" cy="488816"/>
          </a:xfrm>
        </p:spPr>
        <p:txBody>
          <a:bodyPr/>
          <a:lstStyle/>
          <a:p>
            <a:pPr>
              <a:spcBef>
                <a:spcPts val="0"/>
              </a:spcBef>
              <a:defRPr/>
            </a:pPr>
            <a:r>
              <a:rPr lang="en-US" altLang="ko-KR" b="1" dirty="0">
                <a:latin typeface="Big Caslon Medium" panose="02000603090000020003" pitchFamily="2" charset="-79"/>
                <a:cs typeface="Big Caslon Medium" panose="02000603090000020003" pitchFamily="2" charset="-79"/>
              </a:rPr>
              <a:t>Jordyn Genevro</a:t>
            </a:r>
          </a:p>
          <a:p>
            <a:pPr>
              <a:spcBef>
                <a:spcPts val="0"/>
              </a:spcBef>
              <a:defRPr/>
            </a:pPr>
            <a:r>
              <a:rPr lang="en-US" altLang="ko-KR" b="1" dirty="0">
                <a:latin typeface="Big Caslon Medium" panose="02000603090000020003" pitchFamily="2" charset="-79"/>
                <a:cs typeface="Big Caslon Medium" panose="02000603090000020003" pitchFamily="2" charset="-79"/>
              </a:rPr>
              <a:t>EDL 629 Principal- Signature Assignment</a:t>
            </a:r>
            <a:endParaRPr lang="en-US" altLang="ko-KR"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684054" y="428844"/>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400" b="1" dirty="0">
                <a:solidFill>
                  <a:schemeClr val="bg1"/>
                </a:solidFill>
                <a:latin typeface="Big Caslon Medium" panose="02000603090000020003" pitchFamily="2" charset="-79"/>
                <a:cs typeface="Big Caslon Medium" panose="02000603090000020003" pitchFamily="2" charset="-79"/>
              </a:rPr>
              <a:t>Principle 5- Condition, Climate, Culture</a:t>
            </a:r>
            <a:endParaRPr lang="ko-KR" altLang="en-US" sz="2400" b="1" dirty="0">
              <a:solidFill>
                <a:schemeClr val="bg1"/>
              </a:solidFill>
              <a:latin typeface="Big Caslon Medium" panose="02000603090000020003" pitchFamily="2" charset="-79"/>
              <a:cs typeface="Big Caslon Medium" panose="02000603090000020003" pitchFamily="2" charset="-79"/>
            </a:endParaRPr>
          </a:p>
        </p:txBody>
      </p:sp>
      <p:grpSp>
        <p:nvGrpSpPr>
          <p:cNvPr id="21" name="Group 20"/>
          <p:cNvGrpSpPr/>
          <p:nvPr/>
        </p:nvGrpSpPr>
        <p:grpSpPr>
          <a:xfrm>
            <a:off x="589335" y="627534"/>
            <a:ext cx="5688632" cy="4274026"/>
            <a:chOff x="3687661" y="1203598"/>
            <a:chExt cx="2252491" cy="4274026"/>
          </a:xfrm>
        </p:grpSpPr>
        <p:sp>
          <p:nvSpPr>
            <p:cNvPr id="22" name="TextBox 21"/>
            <p:cNvSpPr txBox="1"/>
            <p:nvPr/>
          </p:nvSpPr>
          <p:spPr>
            <a:xfrm>
              <a:off x="3687661" y="1568862"/>
              <a:ext cx="2252491" cy="3908762"/>
            </a:xfrm>
            <a:prstGeom prst="rect">
              <a:avLst/>
            </a:prstGeom>
            <a:noFill/>
          </p:spPr>
          <p:txBody>
            <a:bodyPr wrap="square" rtlCol="0">
              <a:spAutoFit/>
            </a:bodyPr>
            <a:lstStyle/>
            <a:p>
              <a:pPr algn="ctr"/>
              <a:endParaRPr lang="en-US" sz="1200" dirty="0"/>
            </a:p>
            <a:p>
              <a:pPr algn="ctr"/>
              <a:endParaRPr lang="en-US" sz="1200" dirty="0"/>
            </a:p>
            <a:p>
              <a:pPr algn="ctr"/>
              <a:r>
                <a:rPr lang="en-US" sz="1600" dirty="0">
                  <a:latin typeface="Big Caslon Medium" panose="02000603090000020003" pitchFamily="2" charset="-79"/>
                  <a:cs typeface="Big Caslon Medium" panose="02000603090000020003" pitchFamily="2" charset="-79"/>
                </a:rPr>
                <a:t>Inclusive schools are conducive to student learning, fulfillment        and well-being, as well as professional satisfaction, morale and         effectiveness. Students, parents, teachers, administrators and other stakeholders contribute to their school’s culture, as do other              influences such as the local community, the policies that govern      how it operates and the school’s founding principles. School             conditions, climate and culture are impacted by the beliefs,               perceptions, relationships, attitudes and written and unwritten rules that shape and influence every aspect of how a school functions.  They also encompass concrete issues such as student physical and  emotional safety, a healthy school environment, the orderliness of   classrooms and public spaces and the degree to which a school        embraces and celebrates racial, ethnic, linguistic, academic and       cultural diversity. </a:t>
              </a:r>
            </a:p>
          </p:txBody>
        </p:sp>
        <p:sp>
          <p:nvSpPr>
            <p:cNvPr id="23" name="TextBox 22"/>
            <p:cNvSpPr txBox="1"/>
            <p:nvPr/>
          </p:nvSpPr>
          <p:spPr>
            <a:xfrm>
              <a:off x="3687661" y="1203598"/>
              <a:ext cx="2252491" cy="646331"/>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Our school offers services to fully support the academic and social needs of students</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05462" y="1995686"/>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288531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36617" y="396724"/>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400" b="1" dirty="0">
                <a:solidFill>
                  <a:schemeClr val="bg1"/>
                </a:solidFill>
                <a:latin typeface="Big Caslon Medium" panose="02000603090000020003" pitchFamily="2" charset="-79"/>
                <a:cs typeface="Big Caslon Medium" panose="02000603090000020003" pitchFamily="2" charset="-79"/>
              </a:rPr>
              <a:t>Principle 6- Family &amp; Community Engagement</a:t>
            </a:r>
            <a:endParaRPr lang="ko-KR" altLang="en-US" sz="2400" b="1" dirty="0">
              <a:solidFill>
                <a:schemeClr val="bg1"/>
              </a:solidFill>
              <a:latin typeface="Big Caslon Medium" panose="02000603090000020003" pitchFamily="2" charset="-79"/>
              <a:cs typeface="Big Caslon Medium" panose="02000603090000020003" pitchFamily="2" charset="-79"/>
            </a:endParaRPr>
          </a:p>
          <a:p>
            <a:pPr marL="0" indent="0" algn="r">
              <a:buNone/>
            </a:pPr>
            <a:endParaRPr lang="ko-KR" altLang="en-US" sz="2800" b="1" dirty="0">
              <a:solidFill>
                <a:schemeClr val="bg1"/>
              </a:solidFill>
              <a:latin typeface="+mj-lt"/>
              <a:cs typeface="Arial" pitchFamily="34" charset="0"/>
            </a:endParaRPr>
          </a:p>
        </p:txBody>
      </p:sp>
      <p:grpSp>
        <p:nvGrpSpPr>
          <p:cNvPr id="21" name="Group 20"/>
          <p:cNvGrpSpPr/>
          <p:nvPr/>
        </p:nvGrpSpPr>
        <p:grpSpPr>
          <a:xfrm>
            <a:off x="561048" y="987574"/>
            <a:ext cx="5688632" cy="2950587"/>
            <a:chOff x="3687661" y="1203598"/>
            <a:chExt cx="2252491" cy="2950587"/>
          </a:xfrm>
        </p:grpSpPr>
        <p:sp>
          <p:nvSpPr>
            <p:cNvPr id="22" name="TextBox 21"/>
            <p:cNvSpPr txBox="1"/>
            <p:nvPr/>
          </p:nvSpPr>
          <p:spPr>
            <a:xfrm>
              <a:off x="3687661" y="1568862"/>
              <a:ext cx="2252491" cy="2585323"/>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a:p>
              <a:pPr algn="ctr"/>
              <a:endParaRPr lang="en-US" dirty="0">
                <a:latin typeface="Big Caslon Medium" panose="02000603090000020003" pitchFamily="2" charset="-79"/>
                <a:cs typeface="Big Caslon Medium" panose="02000603090000020003" pitchFamily="2" charset="-79"/>
              </a:endParaRPr>
            </a:p>
            <a:p>
              <a:pPr algn="ctr"/>
              <a:r>
                <a:rPr lang="en-US" dirty="0">
                  <a:latin typeface="Big Caslon Medium" panose="02000603090000020003" pitchFamily="2" charset="-79"/>
                  <a:cs typeface="Big Caslon Medium" panose="02000603090000020003" pitchFamily="2" charset="-79"/>
                </a:rPr>
                <a:t>Family and Community Engagement is an essential              component of improving outcomes for children and youth. Effective family and community engagement is a                     reciprocal partnership among families, communities and      schools that reflects a shared responsibility to foster               children's development and learning.</a:t>
              </a:r>
            </a:p>
          </p:txBody>
        </p:sp>
        <p:sp>
          <p:nvSpPr>
            <p:cNvPr id="23" name="TextBox 22"/>
            <p:cNvSpPr txBox="1"/>
            <p:nvPr/>
          </p:nvSpPr>
          <p:spPr>
            <a:xfrm>
              <a:off x="3687661" y="1203598"/>
              <a:ext cx="2252491" cy="923330"/>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Positive relationships matching business and coordinate      community resources, community agencies/ social                  emotional &amp; Academic Needs</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05462" y="1995686"/>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24695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3D403-CC41-A843-94F8-D3066225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10" y="0"/>
            <a:ext cx="7533179" cy="5143500"/>
          </a:xfrm>
          <a:prstGeom prst="rect">
            <a:avLst/>
          </a:prstGeom>
        </p:spPr>
      </p:pic>
    </p:spTree>
    <p:extLst>
      <p:ext uri="{BB962C8B-B14F-4D97-AF65-F5344CB8AC3E}">
        <p14:creationId xmlns:p14="http://schemas.microsoft.com/office/powerpoint/2010/main" val="2727671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7D4FA-AAC2-3F47-AE75-16221EB76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44" y="0"/>
            <a:ext cx="7451912" cy="5143500"/>
          </a:xfrm>
          <a:prstGeom prst="rect">
            <a:avLst/>
          </a:prstGeom>
        </p:spPr>
      </p:pic>
    </p:spTree>
    <p:extLst>
      <p:ext uri="{BB962C8B-B14F-4D97-AF65-F5344CB8AC3E}">
        <p14:creationId xmlns:p14="http://schemas.microsoft.com/office/powerpoint/2010/main" val="116386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7BDF4-5488-8749-9189-4F6D4D210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67" y="0"/>
            <a:ext cx="7370466" cy="5143500"/>
          </a:xfrm>
          <a:prstGeom prst="rect">
            <a:avLst/>
          </a:prstGeom>
        </p:spPr>
      </p:pic>
    </p:spTree>
    <p:extLst>
      <p:ext uri="{BB962C8B-B14F-4D97-AF65-F5344CB8AC3E}">
        <p14:creationId xmlns:p14="http://schemas.microsoft.com/office/powerpoint/2010/main" val="40581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561194"/>
            <a:ext cx="9144000" cy="576063"/>
          </a:xfrm>
        </p:spPr>
        <p:txBody>
          <a:bodyPr/>
          <a:lstStyle/>
          <a:p>
            <a:r>
              <a:rPr lang="en-US" altLang="ko-KR" sz="3600" dirty="0">
                <a:latin typeface="Big Caslon Medium" panose="02000603090000020003" pitchFamily="2" charset="-79"/>
                <a:cs typeface="Big Caslon Medium" panose="02000603090000020003" pitchFamily="2" charset="-79"/>
              </a:rPr>
              <a:t>Thank you</a:t>
            </a:r>
            <a:endParaRPr lang="ko-KR" altLang="en-US" sz="3600"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6145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555776"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latin typeface="Big Caslon Medium" panose="02000603090000020003" pitchFamily="2" charset="-79"/>
                <a:cs typeface="Big Caslon Medium" panose="02000603090000020003" pitchFamily="2" charset="-79"/>
              </a:rPr>
              <a:t>Presentation Agenda</a:t>
            </a:r>
          </a:p>
        </p:txBody>
      </p:sp>
      <p:grpSp>
        <p:nvGrpSpPr>
          <p:cNvPr id="17" name="Group 16"/>
          <p:cNvGrpSpPr/>
          <p:nvPr/>
        </p:nvGrpSpPr>
        <p:grpSpPr>
          <a:xfrm>
            <a:off x="3112795" y="1738706"/>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1301" y="3449703"/>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3134940" y="4310863"/>
            <a:ext cx="5256584" cy="720000"/>
            <a:chOff x="3131840" y="1491630"/>
            <a:chExt cx="5256584" cy="576064"/>
          </a:xfrm>
        </p:grpSpPr>
        <p:sp>
          <p:nvSpPr>
            <p:cNvPr id="24" name="Rectangle 23"/>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ight Triangle 24"/>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109226" y="172980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3104221" y="349432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29" name="TextBox 28"/>
          <p:cNvSpPr txBox="1"/>
          <p:nvPr/>
        </p:nvSpPr>
        <p:spPr>
          <a:xfrm>
            <a:off x="3137385" y="4310783"/>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05</a:t>
            </a:r>
            <a:endParaRPr lang="ko-KR" altLang="en-US" sz="2000" b="1" dirty="0">
              <a:solidFill>
                <a:schemeClr val="bg1"/>
              </a:solidFill>
              <a:cs typeface="Arial" pitchFamily="34" charset="0"/>
            </a:endParaRPr>
          </a:p>
        </p:txBody>
      </p:sp>
      <p:sp>
        <p:nvSpPr>
          <p:cNvPr id="37" name="TextBox 36"/>
          <p:cNvSpPr txBox="1"/>
          <p:nvPr/>
        </p:nvSpPr>
        <p:spPr>
          <a:xfrm>
            <a:off x="3693654" y="1858462"/>
            <a:ext cx="4392567" cy="400110"/>
          </a:xfrm>
          <a:prstGeom prst="rect">
            <a:avLst/>
          </a:prstGeom>
          <a:noFill/>
        </p:spPr>
        <p:txBody>
          <a:bodyPr wrap="square" rtlCol="0">
            <a:spAutoFit/>
          </a:bodyPr>
          <a:lstStyle/>
          <a:p>
            <a:r>
              <a:rPr lang="en-US" altLang="ko-KR" sz="2000" b="1" dirty="0">
                <a:solidFill>
                  <a:schemeClr val="tx1">
                    <a:lumMod val="75000"/>
                    <a:lumOff val="25000"/>
                  </a:schemeClr>
                </a:solidFill>
                <a:latin typeface="Big Caslon Medium" panose="02000603090000020003" pitchFamily="2" charset="-79"/>
                <a:cs typeface="Big Caslon Medium" panose="02000603090000020003" pitchFamily="2" charset="-79"/>
              </a:rPr>
              <a:t>Root Cause Analysis </a:t>
            </a:r>
            <a:endParaRPr lang="ko-KR" altLang="en-US" sz="2000" b="1"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sp>
        <p:nvSpPr>
          <p:cNvPr id="32" name="TextBox 31">
            <a:extLst>
              <a:ext uri="{FF2B5EF4-FFF2-40B4-BE49-F238E27FC236}">
                <a16:creationId xmlns:a16="http://schemas.microsoft.com/office/drawing/2014/main" id="{82E14579-C44B-8C4C-8B2D-5619E0E5B6C5}"/>
              </a:ext>
            </a:extLst>
          </p:cNvPr>
          <p:cNvSpPr txBox="1"/>
          <p:nvPr/>
        </p:nvSpPr>
        <p:spPr>
          <a:xfrm>
            <a:off x="3676338" y="3632658"/>
            <a:ext cx="4392567" cy="400110"/>
          </a:xfrm>
          <a:prstGeom prst="rect">
            <a:avLst/>
          </a:prstGeom>
          <a:noFill/>
        </p:spPr>
        <p:txBody>
          <a:bodyPr wrap="square" rtlCol="0">
            <a:spAutoFit/>
          </a:bodyPr>
          <a:lstStyle/>
          <a:p>
            <a:r>
              <a:rPr lang="en-US" altLang="ko-KR" sz="2000" b="1" dirty="0">
                <a:solidFill>
                  <a:schemeClr val="tx1">
                    <a:lumMod val="75000"/>
                    <a:lumOff val="25000"/>
                  </a:schemeClr>
                </a:solidFill>
                <a:latin typeface="Big Caslon Medium" panose="02000603090000020003" pitchFamily="2" charset="-79"/>
                <a:cs typeface="Big Caslon Medium" panose="02000603090000020003" pitchFamily="2" charset="-79"/>
              </a:rPr>
              <a:t>Principles 1-6 Description</a:t>
            </a:r>
            <a:endParaRPr lang="ko-KR" altLang="en-US" sz="2000" b="1"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sp>
        <p:nvSpPr>
          <p:cNvPr id="33" name="TextBox 32">
            <a:extLst>
              <a:ext uri="{FF2B5EF4-FFF2-40B4-BE49-F238E27FC236}">
                <a16:creationId xmlns:a16="http://schemas.microsoft.com/office/drawing/2014/main" id="{8E3508A2-BB3D-D147-BB1C-379AF9C4162E}"/>
              </a:ext>
            </a:extLst>
          </p:cNvPr>
          <p:cNvSpPr txBox="1"/>
          <p:nvPr/>
        </p:nvSpPr>
        <p:spPr>
          <a:xfrm>
            <a:off x="3718379" y="4504273"/>
            <a:ext cx="4392567" cy="400110"/>
          </a:xfrm>
          <a:prstGeom prst="rect">
            <a:avLst/>
          </a:prstGeom>
          <a:noFill/>
        </p:spPr>
        <p:txBody>
          <a:bodyPr wrap="square" rtlCol="0">
            <a:spAutoFit/>
          </a:bodyPr>
          <a:lstStyle/>
          <a:p>
            <a:r>
              <a:rPr lang="en-US" altLang="ko-KR" sz="2000" b="1" dirty="0">
                <a:solidFill>
                  <a:schemeClr val="tx1">
                    <a:lumMod val="75000"/>
                    <a:lumOff val="25000"/>
                  </a:schemeClr>
                </a:solidFill>
                <a:latin typeface="Big Caslon Medium" panose="02000603090000020003" pitchFamily="2" charset="-79"/>
                <a:cs typeface="Big Caslon Medium" panose="02000603090000020003" pitchFamily="2" charset="-79"/>
              </a:rPr>
              <a:t>Principles 1-3 Fishbone Diagram </a:t>
            </a:r>
            <a:endParaRPr lang="ko-KR" altLang="en-US" sz="2000" b="1"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grpSp>
        <p:nvGrpSpPr>
          <p:cNvPr id="34" name="Group 33">
            <a:extLst>
              <a:ext uri="{FF2B5EF4-FFF2-40B4-BE49-F238E27FC236}">
                <a16:creationId xmlns:a16="http://schemas.microsoft.com/office/drawing/2014/main" id="{D30E9A7D-4736-E645-8D0C-18C62EEF6F60}"/>
              </a:ext>
            </a:extLst>
          </p:cNvPr>
          <p:cNvGrpSpPr/>
          <p:nvPr/>
        </p:nvGrpSpPr>
        <p:grpSpPr>
          <a:xfrm>
            <a:off x="3097310" y="901883"/>
            <a:ext cx="5256584" cy="720000"/>
            <a:chOff x="3131840" y="1491630"/>
            <a:chExt cx="5256584" cy="576064"/>
          </a:xfrm>
        </p:grpSpPr>
        <p:sp>
          <p:nvSpPr>
            <p:cNvPr id="35" name="Rectangle 34">
              <a:extLst>
                <a:ext uri="{FF2B5EF4-FFF2-40B4-BE49-F238E27FC236}">
                  <a16:creationId xmlns:a16="http://schemas.microsoft.com/office/drawing/2014/main" id="{CEAA2E3E-FBA0-CE4F-B482-7779694C5D29}"/>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ight Triangle 44">
              <a:extLst>
                <a:ext uri="{FF2B5EF4-FFF2-40B4-BE49-F238E27FC236}">
                  <a16:creationId xmlns:a16="http://schemas.microsoft.com/office/drawing/2014/main" id="{1A57F765-3E0A-554E-8F52-BAE82307F856}"/>
                </a:ext>
              </a:extLst>
            </p:cNvPr>
            <p:cNvSpPr/>
            <p:nvPr/>
          </p:nvSpPr>
          <p:spPr>
            <a:xfrm rot="5400000">
              <a:off x="3203840" y="1419630"/>
              <a:ext cx="576000"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6" name="TextBox 45">
            <a:extLst>
              <a:ext uri="{FF2B5EF4-FFF2-40B4-BE49-F238E27FC236}">
                <a16:creationId xmlns:a16="http://schemas.microsoft.com/office/drawing/2014/main" id="{A4709536-ED4D-A842-96AA-49B81C6D2D12}"/>
              </a:ext>
            </a:extLst>
          </p:cNvPr>
          <p:cNvSpPr txBox="1"/>
          <p:nvPr/>
        </p:nvSpPr>
        <p:spPr>
          <a:xfrm>
            <a:off x="3095315" y="896027"/>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47" name="TextBox 46">
            <a:extLst>
              <a:ext uri="{FF2B5EF4-FFF2-40B4-BE49-F238E27FC236}">
                <a16:creationId xmlns:a16="http://schemas.microsoft.com/office/drawing/2014/main" id="{FE23953D-AA2A-6B4D-A256-8ABA7C1BEEE9}"/>
              </a:ext>
            </a:extLst>
          </p:cNvPr>
          <p:cNvSpPr txBox="1"/>
          <p:nvPr/>
        </p:nvSpPr>
        <p:spPr>
          <a:xfrm>
            <a:off x="3689977" y="1083522"/>
            <a:ext cx="4392567" cy="400110"/>
          </a:xfrm>
          <a:prstGeom prst="rect">
            <a:avLst/>
          </a:prstGeom>
          <a:noFill/>
        </p:spPr>
        <p:txBody>
          <a:bodyPr wrap="square" rtlCol="0">
            <a:spAutoFit/>
          </a:bodyPr>
          <a:lstStyle/>
          <a:p>
            <a:r>
              <a:rPr lang="en-US" altLang="ko-KR" sz="2000" b="1" dirty="0">
                <a:solidFill>
                  <a:schemeClr val="tx1">
                    <a:lumMod val="75000"/>
                    <a:lumOff val="25000"/>
                  </a:schemeClr>
                </a:solidFill>
                <a:latin typeface="Big Caslon Medium" panose="02000603090000020003" pitchFamily="2" charset="-79"/>
                <a:cs typeface="Big Caslon Medium" panose="02000603090000020003" pitchFamily="2" charset="-79"/>
              </a:rPr>
              <a:t>Mission/ Vision</a:t>
            </a:r>
            <a:endParaRPr lang="ko-KR" altLang="en-US" sz="2000" b="1"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grpSp>
        <p:nvGrpSpPr>
          <p:cNvPr id="48" name="Group 47">
            <a:extLst>
              <a:ext uri="{FF2B5EF4-FFF2-40B4-BE49-F238E27FC236}">
                <a16:creationId xmlns:a16="http://schemas.microsoft.com/office/drawing/2014/main" id="{B8E67F3E-578E-E14E-B5FC-0A6FB045DC56}"/>
              </a:ext>
            </a:extLst>
          </p:cNvPr>
          <p:cNvGrpSpPr/>
          <p:nvPr/>
        </p:nvGrpSpPr>
        <p:grpSpPr>
          <a:xfrm>
            <a:off x="3112795" y="2613459"/>
            <a:ext cx="5256584" cy="720000"/>
            <a:chOff x="3131840" y="1491630"/>
            <a:chExt cx="5256584" cy="576064"/>
          </a:xfrm>
        </p:grpSpPr>
        <p:sp>
          <p:nvSpPr>
            <p:cNvPr id="49" name="Rectangle 48">
              <a:extLst>
                <a:ext uri="{FF2B5EF4-FFF2-40B4-BE49-F238E27FC236}">
                  <a16:creationId xmlns:a16="http://schemas.microsoft.com/office/drawing/2014/main" id="{7E85FE7E-9841-DF49-BA1E-49E2C38B4375}"/>
                </a:ext>
              </a:extLst>
            </p:cNvPr>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Right Triangle 49">
              <a:extLst>
                <a:ext uri="{FF2B5EF4-FFF2-40B4-BE49-F238E27FC236}">
                  <a16:creationId xmlns:a16="http://schemas.microsoft.com/office/drawing/2014/main" id="{D21C7543-8385-7248-A21C-F89799D761C9}"/>
                </a:ext>
              </a:extLst>
            </p:cNvPr>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1" name="TextBox 50">
            <a:extLst>
              <a:ext uri="{FF2B5EF4-FFF2-40B4-BE49-F238E27FC236}">
                <a16:creationId xmlns:a16="http://schemas.microsoft.com/office/drawing/2014/main" id="{55E41B07-A58A-D94A-859C-4E715931997A}"/>
              </a:ext>
            </a:extLst>
          </p:cNvPr>
          <p:cNvSpPr txBox="1"/>
          <p:nvPr/>
        </p:nvSpPr>
        <p:spPr>
          <a:xfrm>
            <a:off x="3095315" y="261628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52" name="TextBox 51">
            <a:extLst>
              <a:ext uri="{FF2B5EF4-FFF2-40B4-BE49-F238E27FC236}">
                <a16:creationId xmlns:a16="http://schemas.microsoft.com/office/drawing/2014/main" id="{7C8F3C86-1F3A-E844-BA60-349179F9A110}"/>
              </a:ext>
            </a:extLst>
          </p:cNvPr>
          <p:cNvSpPr txBox="1"/>
          <p:nvPr/>
        </p:nvSpPr>
        <p:spPr>
          <a:xfrm>
            <a:off x="3685086" y="2783874"/>
            <a:ext cx="4392567" cy="400110"/>
          </a:xfrm>
          <a:prstGeom prst="rect">
            <a:avLst/>
          </a:prstGeom>
          <a:noFill/>
        </p:spPr>
        <p:txBody>
          <a:bodyPr wrap="square" rtlCol="0">
            <a:spAutoFit/>
          </a:bodyPr>
          <a:lstStyle/>
          <a:p>
            <a:r>
              <a:rPr lang="en-US" altLang="ko-KR" sz="2000" b="1" dirty="0">
                <a:solidFill>
                  <a:schemeClr val="tx1">
                    <a:lumMod val="75000"/>
                    <a:lumOff val="25000"/>
                  </a:schemeClr>
                </a:solidFill>
                <a:latin typeface="Big Caslon Medium" panose="02000603090000020003" pitchFamily="2" charset="-79"/>
                <a:cs typeface="Big Caslon Medium" panose="02000603090000020003" pitchFamily="2" charset="-79"/>
              </a:rPr>
              <a:t>Principles 1-6</a:t>
            </a:r>
            <a:endParaRPr lang="ko-KR" altLang="en-US" sz="2000" b="1"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1095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ko-KR" dirty="0">
                <a:latin typeface="Big Caslon Medium" panose="02000603090000020003" pitchFamily="2" charset="-79"/>
                <a:cs typeface="Big Caslon Medium" panose="02000603090000020003" pitchFamily="2" charset="-79"/>
              </a:rPr>
              <a:t>Dobson Academy</a:t>
            </a:r>
            <a:endParaRPr lang="ko-KR" altLang="en-US" dirty="0">
              <a:latin typeface="Big Caslon Medium" panose="02000603090000020003" pitchFamily="2" charset="-79"/>
              <a:cs typeface="Big Caslon Medium" panose="02000603090000020003" pitchFamily="2" charset="-79"/>
            </a:endParaRPr>
          </a:p>
        </p:txBody>
      </p:sp>
      <p:sp>
        <p:nvSpPr>
          <p:cNvPr id="3" name="Text Placeholder 2"/>
          <p:cNvSpPr>
            <a:spLocks noGrp="1"/>
          </p:cNvSpPr>
          <p:nvPr>
            <p:ph type="body" sz="quarter" idx="11"/>
          </p:nvPr>
        </p:nvSpPr>
        <p:spPr>
          <a:xfrm>
            <a:off x="0" y="699542"/>
            <a:ext cx="9144000" cy="288032"/>
          </a:xfrm>
        </p:spPr>
        <p:txBody>
          <a:bodyPr/>
          <a:lstStyle/>
          <a:p>
            <a:pPr lvl="0"/>
            <a:r>
              <a:rPr lang="en-US" altLang="ko-KR" dirty="0">
                <a:latin typeface="Big Caslon Medium" panose="02000603090000020003" pitchFamily="2" charset="-79"/>
                <a:cs typeface="Big Caslon Medium" panose="02000603090000020003" pitchFamily="2" charset="-79"/>
              </a:rPr>
              <a:t>Mission and Vision</a:t>
            </a:r>
          </a:p>
        </p:txBody>
      </p:sp>
      <p:sp>
        <p:nvSpPr>
          <p:cNvPr id="5" name="TextBox 4"/>
          <p:cNvSpPr txBox="1"/>
          <p:nvPr/>
        </p:nvSpPr>
        <p:spPr>
          <a:xfrm>
            <a:off x="1475656" y="1556087"/>
            <a:ext cx="6192688" cy="1200329"/>
          </a:xfrm>
          <a:prstGeom prst="rect">
            <a:avLst/>
          </a:prstGeom>
          <a:noFill/>
        </p:spPr>
        <p:txBody>
          <a:bodyPr wrap="square" rtlCol="0">
            <a:spAutoFit/>
          </a:bodyPr>
          <a:lstStyle/>
          <a:p>
            <a:pPr algn="ctr"/>
            <a:r>
              <a:rPr lang="en-US" i="1" dirty="0">
                <a:latin typeface="Big Caslon Medium" panose="02000603090000020003" pitchFamily="2" charset="-79"/>
                <a:cs typeface="Big Caslon Medium" panose="02000603090000020003" pitchFamily="2" charset="-79"/>
              </a:rPr>
              <a:t>Arizona Ball Charter Schools provide a personalized education to all students emphasizing comprehensive academic excellence  in a safe, nurturing environment through partnering parents, students and staff.</a:t>
            </a:r>
            <a:endParaRPr lang="en-US" altLang="ko-KR" sz="1200"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sp>
        <p:nvSpPr>
          <p:cNvPr id="6" name="TextBox 5"/>
          <p:cNvSpPr txBox="1"/>
          <p:nvPr/>
        </p:nvSpPr>
        <p:spPr>
          <a:xfrm>
            <a:off x="899592" y="1059582"/>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
        <p:nvSpPr>
          <p:cNvPr id="7" name="TextBox 6"/>
          <p:cNvSpPr txBox="1"/>
          <p:nvPr/>
        </p:nvSpPr>
        <p:spPr>
          <a:xfrm rot="10800000">
            <a:off x="7452320" y="1290122"/>
            <a:ext cx="745399" cy="1569660"/>
          </a:xfrm>
          <a:prstGeom prst="rect">
            <a:avLst/>
          </a:prstGeom>
          <a:noFill/>
        </p:spPr>
        <p:txBody>
          <a:bodyPr wrap="square" rtlCol="0">
            <a:spAutoFit/>
          </a:bodyPr>
          <a:lstStyle/>
          <a:p>
            <a:pPr algn="ctr"/>
            <a:r>
              <a:rPr lang="en-US" altLang="ko-KR" sz="9600" b="1" dirty="0">
                <a:solidFill>
                  <a:schemeClr val="accent1"/>
                </a:solidFill>
                <a:latin typeface="Arial" pitchFamily="34" charset="0"/>
                <a:cs typeface="Arial" pitchFamily="34" charset="0"/>
              </a:rPr>
              <a:t>“</a:t>
            </a:r>
            <a:endParaRPr lang="ko-KR" altLang="en-US" sz="96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76672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48286"/>
            <a:ext cx="9144000" cy="576064"/>
          </a:xfrm>
        </p:spPr>
        <p:txBody>
          <a:bodyPr/>
          <a:lstStyle/>
          <a:p>
            <a:r>
              <a:rPr lang="en-US" altLang="ko-KR" dirty="0">
                <a:latin typeface="Big Caslon Medium" panose="02000603090000020003" pitchFamily="2" charset="-79"/>
                <a:cs typeface="Big Caslon Medium" panose="02000603090000020003" pitchFamily="2" charset="-79"/>
              </a:rPr>
              <a:t>Root Cause Analysis</a:t>
            </a:r>
            <a:endParaRPr lang="ko-KR" altLang="en-US" dirty="0">
              <a:latin typeface="Big Caslon Medium" panose="02000603090000020003" pitchFamily="2" charset="-79"/>
              <a:cs typeface="Big Caslon Medium" panose="02000603090000020003" pitchFamily="2" charset="-79"/>
            </a:endParaRPr>
          </a:p>
        </p:txBody>
      </p:sp>
      <p:grpSp>
        <p:nvGrpSpPr>
          <p:cNvPr id="13319" name="Group 13318"/>
          <p:cNvGrpSpPr/>
          <p:nvPr/>
        </p:nvGrpSpPr>
        <p:grpSpPr>
          <a:xfrm rot="19917947">
            <a:off x="1469388" y="1353546"/>
            <a:ext cx="1665869" cy="3558872"/>
            <a:chOff x="1359132" y="345882"/>
            <a:chExt cx="1966239" cy="4200564"/>
          </a:xfrm>
        </p:grpSpPr>
        <p:grpSp>
          <p:nvGrpSpPr>
            <p:cNvPr id="24" name="Group 23"/>
            <p:cNvGrpSpPr/>
            <p:nvPr/>
          </p:nvGrpSpPr>
          <p:grpSpPr>
            <a:xfrm>
              <a:off x="2073901" y="2186669"/>
              <a:ext cx="501313" cy="2359777"/>
              <a:chOff x="2810055" y="1677194"/>
              <a:chExt cx="535258" cy="2519562"/>
            </a:xfrm>
          </p:grpSpPr>
          <p:sp>
            <p:nvSpPr>
              <p:cNvPr id="7"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3"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0"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3313" name="Freeform 13312"/>
          <p:cNvSpPr/>
          <p:nvPr/>
        </p:nvSpPr>
        <p:spPr>
          <a:xfrm>
            <a:off x="-15861" y="2530131"/>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7" name="Picture 16">
            <a:extLst>
              <a:ext uri="{FF2B5EF4-FFF2-40B4-BE49-F238E27FC236}">
                <a16:creationId xmlns:a16="http://schemas.microsoft.com/office/drawing/2014/main" id="{0BF2F2F1-09E1-8B4E-83DA-7D2332F89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184" y="1424340"/>
            <a:ext cx="5774194" cy="2977692"/>
          </a:xfrm>
          <a:prstGeom prst="rect">
            <a:avLst/>
          </a:prstGeom>
        </p:spPr>
      </p:pic>
    </p:spTree>
    <p:extLst>
      <p:ext uri="{BB962C8B-B14F-4D97-AF65-F5344CB8AC3E}">
        <p14:creationId xmlns:p14="http://schemas.microsoft.com/office/powerpoint/2010/main" val="127816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520" y="377157"/>
            <a:ext cx="9144000" cy="576064"/>
          </a:xfrm>
        </p:spPr>
        <p:txBody>
          <a:bodyPr/>
          <a:lstStyle/>
          <a:p>
            <a:r>
              <a:rPr lang="en-US" altLang="ko-KR" dirty="0">
                <a:latin typeface="Big Caslon Medium" panose="02000603090000020003" pitchFamily="2" charset="-79"/>
                <a:cs typeface="Big Caslon Medium" panose="02000603090000020003" pitchFamily="2" charset="-79"/>
              </a:rPr>
              <a:t>Principles 1-6 </a:t>
            </a:r>
            <a:endParaRPr lang="ko-KR" altLang="en-US" dirty="0">
              <a:latin typeface="Big Caslon Medium" panose="02000603090000020003" pitchFamily="2" charset="-79"/>
              <a:cs typeface="Big Caslon Medium" panose="02000603090000020003" pitchFamily="2" charset="-79"/>
            </a:endParaRPr>
          </a:p>
        </p:txBody>
      </p:sp>
      <p:sp>
        <p:nvSpPr>
          <p:cNvPr id="6" name="Rectangle 5"/>
          <p:cNvSpPr/>
          <p:nvPr/>
        </p:nvSpPr>
        <p:spPr>
          <a:xfrm>
            <a:off x="0" y="1275606"/>
            <a:ext cx="9144000"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652611" y="1707654"/>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752" y="27157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1" name="Group 10"/>
          <p:cNvGrpSpPr/>
          <p:nvPr/>
        </p:nvGrpSpPr>
        <p:grpSpPr>
          <a:xfrm>
            <a:off x="1279836" y="1623205"/>
            <a:ext cx="2664296" cy="744962"/>
            <a:chOff x="803640" y="3362835"/>
            <a:chExt cx="2059657" cy="744962"/>
          </a:xfrm>
        </p:grpSpPr>
        <p:sp>
          <p:nvSpPr>
            <p:cNvPr id="12" name="TextBox 11"/>
            <p:cNvSpPr txBox="1"/>
            <p:nvPr/>
          </p:nvSpPr>
          <p:spPr>
            <a:xfrm>
              <a:off x="803640" y="3646132"/>
              <a:ext cx="2059657" cy="461665"/>
            </a:xfrm>
            <a:prstGeom prst="rect">
              <a:avLst/>
            </a:prstGeom>
            <a:noFill/>
          </p:spPr>
          <p:txBody>
            <a:bodyPr wrap="square" rtlCol="0">
              <a:spAutoFit/>
            </a:bodyPr>
            <a:lstStyle/>
            <a:p>
              <a:pPr algn="ctr"/>
              <a:r>
                <a:rPr lang="en-US" sz="1200" dirty="0">
                  <a:latin typeface="Big Caslon Medium" panose="02000603090000020003" pitchFamily="2" charset="-79"/>
                  <a:cs typeface="Big Caslon Medium" panose="02000603090000020003" pitchFamily="2" charset="-79"/>
                </a:rPr>
                <a:t>Equitable distribution of highly               qualified and effective teachers.</a:t>
              </a:r>
            </a:p>
          </p:txBody>
        </p:sp>
        <p:sp>
          <p:nvSpPr>
            <p:cNvPr id="13" name="TextBox 12"/>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latin typeface="Big Caslon Medium" panose="02000603090000020003" pitchFamily="2" charset="-79"/>
                  <a:cs typeface="Big Caslon Medium" panose="02000603090000020003" pitchFamily="2" charset="-79"/>
                </a:rPr>
                <a:t>Leadership</a:t>
              </a:r>
              <a:endParaRPr lang="ko-KR" altLang="en-US" sz="1400" b="1" dirty="0">
                <a:solidFill>
                  <a:schemeClr val="bg1"/>
                </a:solidFill>
                <a:latin typeface="Big Caslon Medium" panose="02000603090000020003" pitchFamily="2" charset="-79"/>
                <a:cs typeface="Big Caslon Medium" panose="02000603090000020003" pitchFamily="2" charset="-79"/>
              </a:endParaRPr>
            </a:p>
          </p:txBody>
        </p:sp>
      </p:grpSp>
      <p:grpSp>
        <p:nvGrpSpPr>
          <p:cNvPr id="14" name="Group 13"/>
          <p:cNvGrpSpPr/>
          <p:nvPr/>
        </p:nvGrpSpPr>
        <p:grpSpPr>
          <a:xfrm>
            <a:off x="1300683" y="2538984"/>
            <a:ext cx="3109590" cy="1052738"/>
            <a:chOff x="803640" y="3362835"/>
            <a:chExt cx="2059657" cy="1052738"/>
          </a:xfrm>
        </p:grpSpPr>
        <p:sp>
          <p:nvSpPr>
            <p:cNvPr id="15" name="TextBox 14"/>
            <p:cNvSpPr txBox="1"/>
            <p:nvPr/>
          </p:nvSpPr>
          <p:spPr>
            <a:xfrm>
              <a:off x="803640" y="3646132"/>
              <a:ext cx="2059657" cy="769441"/>
            </a:xfrm>
            <a:prstGeom prst="rect">
              <a:avLst/>
            </a:prstGeom>
            <a:noFill/>
          </p:spPr>
          <p:txBody>
            <a:bodyPr wrap="square" rtlCol="0">
              <a:spAutoFit/>
            </a:bodyPr>
            <a:lstStyle/>
            <a:p>
              <a:pPr algn="ctr"/>
              <a:r>
                <a:rPr lang="en-US" sz="1200" dirty="0">
                  <a:latin typeface="Big Caslon Medium" panose="02000603090000020003" pitchFamily="2" charset="-79"/>
                  <a:cs typeface="Big Caslon Medium" panose="02000603090000020003" pitchFamily="2" charset="-79"/>
                </a:rPr>
                <a:t>Instruction, ongoing academy, mentoring          opportunity, collaboration with other teachers, admin, &amp; educational professionals</a:t>
              </a:r>
              <a:r>
                <a:rPr lang="en-US" sz="2000" dirty="0">
                  <a:latin typeface="Big Caslon Medium" panose="02000603090000020003" pitchFamily="2" charset="-79"/>
                  <a:cs typeface="Big Caslon Medium" panose="02000603090000020003" pitchFamily="2" charset="-79"/>
                </a:rPr>
                <a:t>. </a:t>
              </a:r>
            </a:p>
          </p:txBody>
        </p:sp>
        <p:sp>
          <p:nvSpPr>
            <p:cNvPr id="16" name="TextBox 15"/>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latin typeface="Big Caslon Medium" panose="02000603090000020003" pitchFamily="2" charset="-79"/>
                  <a:cs typeface="Big Caslon Medium" panose="02000603090000020003" pitchFamily="2" charset="-79"/>
                </a:rPr>
                <a:t>Effective Teachers</a:t>
              </a:r>
              <a:endParaRPr lang="ko-KR" altLang="en-US" sz="1400" b="1" dirty="0">
                <a:solidFill>
                  <a:schemeClr val="bg1"/>
                </a:solidFill>
                <a:latin typeface="Big Caslon Medium" panose="02000603090000020003" pitchFamily="2" charset="-79"/>
                <a:cs typeface="Big Caslon Medium" panose="02000603090000020003" pitchFamily="2" charset="-79"/>
              </a:endParaRPr>
            </a:p>
          </p:txBody>
        </p:sp>
      </p:grpSp>
      <p:grpSp>
        <p:nvGrpSpPr>
          <p:cNvPr id="17" name="Group 16"/>
          <p:cNvGrpSpPr/>
          <p:nvPr/>
        </p:nvGrpSpPr>
        <p:grpSpPr>
          <a:xfrm>
            <a:off x="1299558" y="3723878"/>
            <a:ext cx="2664296" cy="744962"/>
            <a:chOff x="803640" y="3362835"/>
            <a:chExt cx="2059657" cy="744962"/>
          </a:xfrm>
        </p:grpSpPr>
        <p:sp>
          <p:nvSpPr>
            <p:cNvPr id="18" name="TextBox 17"/>
            <p:cNvSpPr txBox="1"/>
            <p:nvPr/>
          </p:nvSpPr>
          <p:spPr>
            <a:xfrm>
              <a:off x="803640" y="3646132"/>
              <a:ext cx="2059657" cy="461665"/>
            </a:xfrm>
            <a:prstGeom prst="rect">
              <a:avLst/>
            </a:prstGeom>
            <a:noFill/>
          </p:spPr>
          <p:txBody>
            <a:bodyPr wrap="square" rtlCol="0">
              <a:spAutoFit/>
            </a:bodyPr>
            <a:lstStyle/>
            <a:p>
              <a:pPr algn="ctr"/>
              <a:r>
                <a:rPr lang="en-US" sz="1200" u="sng" dirty="0">
                  <a:latin typeface="Big Caslon Medium" panose="02000603090000020003" pitchFamily="2" charset="-79"/>
                  <a:cs typeface="Big Caslon Medium" panose="02000603090000020003" pitchFamily="2" charset="-79"/>
                </a:rPr>
                <a:t>School calendar organization and   maximization of instruction</a:t>
              </a:r>
            </a:p>
          </p:txBody>
        </p:sp>
        <p:sp>
          <p:nvSpPr>
            <p:cNvPr id="19" name="TextBox 18"/>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latin typeface="Big Caslon Medium" panose="02000603090000020003" pitchFamily="2" charset="-79"/>
                  <a:cs typeface="Big Caslon Medium" panose="02000603090000020003" pitchFamily="2" charset="-79"/>
                </a:rPr>
                <a:t>Effective Organizational Time</a:t>
              </a:r>
              <a:endParaRPr lang="ko-KR" altLang="en-US" sz="1400" b="1" dirty="0">
                <a:solidFill>
                  <a:schemeClr val="bg1"/>
                </a:solidFill>
                <a:latin typeface="Big Caslon Medium" panose="02000603090000020003" pitchFamily="2" charset="-79"/>
                <a:cs typeface="Big Caslon Medium" panose="02000603090000020003" pitchFamily="2" charset="-79"/>
              </a:endParaRPr>
            </a:p>
          </p:txBody>
        </p:sp>
      </p:grpSp>
      <p:sp>
        <p:nvSpPr>
          <p:cNvPr id="20" name="Oval 19"/>
          <p:cNvSpPr/>
          <p:nvPr/>
        </p:nvSpPr>
        <p:spPr>
          <a:xfrm>
            <a:off x="5248647" y="1716037"/>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5230788" y="2724149"/>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5212929" y="373226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3" name="Group 22"/>
          <p:cNvGrpSpPr/>
          <p:nvPr/>
        </p:nvGrpSpPr>
        <p:grpSpPr>
          <a:xfrm>
            <a:off x="5896719" y="1539255"/>
            <a:ext cx="2664296" cy="929628"/>
            <a:chOff x="803640" y="3362835"/>
            <a:chExt cx="2059657" cy="929628"/>
          </a:xfrm>
        </p:grpSpPr>
        <p:sp>
          <p:nvSpPr>
            <p:cNvPr id="24" name="TextBox 23"/>
            <p:cNvSpPr txBox="1"/>
            <p:nvPr/>
          </p:nvSpPr>
          <p:spPr>
            <a:xfrm>
              <a:off x="803640" y="3646132"/>
              <a:ext cx="2059657" cy="646331"/>
            </a:xfrm>
            <a:prstGeom prst="rect">
              <a:avLst/>
            </a:prstGeom>
            <a:noFill/>
          </p:spPr>
          <p:txBody>
            <a:bodyPr wrap="square" rtlCol="0">
              <a:spAutoFit/>
            </a:bodyPr>
            <a:lstStyle/>
            <a:p>
              <a:pPr algn="ctr"/>
              <a:r>
                <a:rPr lang="en-US" sz="1200" dirty="0">
                  <a:latin typeface="Big Caslon Medium" panose="02000603090000020003" pitchFamily="2" charset="-79"/>
                  <a:cs typeface="Big Caslon Medium" panose="02000603090000020003" pitchFamily="2" charset="-79"/>
                </a:rPr>
                <a:t>PD curriculum implementation.</a:t>
              </a:r>
            </a:p>
            <a:p>
              <a:pPr algn="ctr"/>
              <a:r>
                <a:rPr lang="en-US" sz="1200" dirty="0">
                  <a:latin typeface="Big Caslon Medium" panose="02000603090000020003" pitchFamily="2" charset="-79"/>
                  <a:cs typeface="Big Caslon Medium" panose="02000603090000020003" pitchFamily="2" charset="-79"/>
                </a:rPr>
                <a:t>Monitors and reviews effectiveness of adopted curriculum </a:t>
              </a:r>
            </a:p>
          </p:txBody>
        </p:sp>
        <p:sp>
          <p:nvSpPr>
            <p:cNvPr id="25" name="TextBox 24"/>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latin typeface="Big Caslon Medium" panose="02000603090000020003" pitchFamily="2" charset="-79"/>
                  <a:cs typeface="Big Caslon Medium" panose="02000603090000020003" pitchFamily="2" charset="-79"/>
                </a:rPr>
                <a:t>Effective Curriculum</a:t>
              </a:r>
              <a:endParaRPr lang="ko-KR" altLang="en-US" sz="1400" b="1" dirty="0">
                <a:solidFill>
                  <a:schemeClr val="bg1"/>
                </a:solidFill>
                <a:latin typeface="Big Caslon Medium" panose="02000603090000020003" pitchFamily="2" charset="-79"/>
                <a:cs typeface="Big Caslon Medium" panose="02000603090000020003" pitchFamily="2" charset="-79"/>
              </a:endParaRPr>
            </a:p>
          </p:txBody>
        </p:sp>
      </p:grpSp>
      <p:grpSp>
        <p:nvGrpSpPr>
          <p:cNvPr id="26" name="Group 25"/>
          <p:cNvGrpSpPr/>
          <p:nvPr/>
        </p:nvGrpSpPr>
        <p:grpSpPr>
          <a:xfrm>
            <a:off x="5901518" y="2631316"/>
            <a:ext cx="2754162" cy="744962"/>
            <a:chOff x="803639" y="3362835"/>
            <a:chExt cx="2129129" cy="744962"/>
          </a:xfrm>
        </p:grpSpPr>
        <p:sp>
          <p:nvSpPr>
            <p:cNvPr id="27" name="TextBox 26"/>
            <p:cNvSpPr txBox="1"/>
            <p:nvPr/>
          </p:nvSpPr>
          <p:spPr>
            <a:xfrm>
              <a:off x="803639" y="3646132"/>
              <a:ext cx="2129129" cy="461665"/>
            </a:xfrm>
            <a:prstGeom prst="rect">
              <a:avLst/>
            </a:prstGeom>
            <a:noFill/>
          </p:spPr>
          <p:txBody>
            <a:bodyPr wrap="square" rtlCol="0">
              <a:spAutoFit/>
            </a:bodyPr>
            <a:lstStyle/>
            <a:p>
              <a:pPr algn="ctr"/>
              <a:r>
                <a:rPr lang="en-US" sz="1200" dirty="0">
                  <a:latin typeface="Big Caslon Medium" panose="02000603090000020003" pitchFamily="2" charset="-79"/>
                  <a:cs typeface="Big Caslon Medium" panose="02000603090000020003" pitchFamily="2" charset="-79"/>
                </a:rPr>
                <a:t>Our school offers services to fully support the academic and social needs of students.</a:t>
              </a:r>
            </a:p>
          </p:txBody>
        </p:sp>
        <p:sp>
          <p:nvSpPr>
            <p:cNvPr id="28" name="TextBox 27"/>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cs typeface="Arial" pitchFamily="34" charset="0"/>
                </a:rPr>
                <a:t>Condition, Climate, Culture</a:t>
              </a:r>
              <a:endParaRPr lang="ko-KR" altLang="en-US" sz="1400" b="1" dirty="0">
                <a:solidFill>
                  <a:schemeClr val="bg1"/>
                </a:solidFill>
                <a:cs typeface="Arial" pitchFamily="34" charset="0"/>
              </a:endParaRPr>
            </a:p>
          </p:txBody>
        </p:sp>
      </p:grpSp>
      <p:grpSp>
        <p:nvGrpSpPr>
          <p:cNvPr id="29" name="Group 28"/>
          <p:cNvGrpSpPr/>
          <p:nvPr/>
        </p:nvGrpSpPr>
        <p:grpSpPr>
          <a:xfrm>
            <a:off x="5746956" y="3555479"/>
            <a:ext cx="3217317" cy="929628"/>
            <a:chOff x="687864" y="3362835"/>
            <a:chExt cx="2487175" cy="929628"/>
          </a:xfrm>
        </p:grpSpPr>
        <p:sp>
          <p:nvSpPr>
            <p:cNvPr id="30" name="TextBox 29"/>
            <p:cNvSpPr txBox="1"/>
            <p:nvPr/>
          </p:nvSpPr>
          <p:spPr>
            <a:xfrm>
              <a:off x="803640" y="3646132"/>
              <a:ext cx="2371399" cy="646331"/>
            </a:xfrm>
            <a:prstGeom prst="rect">
              <a:avLst/>
            </a:prstGeom>
            <a:noFill/>
          </p:spPr>
          <p:txBody>
            <a:bodyPr wrap="square" rtlCol="0">
              <a:spAutoFit/>
            </a:bodyPr>
            <a:lstStyle/>
            <a:p>
              <a:pPr algn="ctr"/>
              <a:r>
                <a:rPr lang="en-US" sz="1200" dirty="0">
                  <a:latin typeface="Big Caslon Medium" panose="02000603090000020003" pitchFamily="2" charset="-79"/>
                  <a:cs typeface="Big Caslon Medium" panose="02000603090000020003" pitchFamily="2" charset="-79"/>
                </a:rPr>
                <a:t>Positive relationships matching business and   coordinate community resources,  community agencies/ social emotional &amp;  Academic Needs</a:t>
              </a:r>
            </a:p>
          </p:txBody>
        </p:sp>
        <p:sp>
          <p:nvSpPr>
            <p:cNvPr id="31" name="TextBox 30"/>
            <p:cNvSpPr txBox="1"/>
            <p:nvPr/>
          </p:nvSpPr>
          <p:spPr>
            <a:xfrm>
              <a:off x="687864" y="3362835"/>
              <a:ext cx="2487175" cy="307777"/>
            </a:xfrm>
            <a:prstGeom prst="rect">
              <a:avLst/>
            </a:prstGeom>
            <a:noFill/>
          </p:spPr>
          <p:txBody>
            <a:bodyPr wrap="square" rtlCol="0">
              <a:spAutoFit/>
            </a:bodyPr>
            <a:lstStyle/>
            <a:p>
              <a:r>
                <a:rPr lang="en-US" altLang="ko-KR" sz="1400" b="1" dirty="0">
                  <a:solidFill>
                    <a:schemeClr val="bg1"/>
                  </a:solidFill>
                  <a:latin typeface="Big Caslon Medium" panose="02000603090000020003" pitchFamily="2" charset="-79"/>
                  <a:cs typeface="Big Caslon Medium" panose="02000603090000020003" pitchFamily="2" charset="-79"/>
                </a:rPr>
                <a:t>Family &amp; Community Engagement</a:t>
              </a:r>
              <a:endParaRPr lang="ko-KR" altLang="en-US" sz="1400" b="1" dirty="0">
                <a:solidFill>
                  <a:schemeClr val="bg1"/>
                </a:solidFill>
                <a:latin typeface="Big Caslon Medium" panose="02000603090000020003" pitchFamily="2" charset="-79"/>
                <a:cs typeface="Big Caslon Medium" panose="02000603090000020003" pitchFamily="2" charset="-79"/>
              </a:endParaRPr>
            </a:p>
          </p:txBody>
        </p:sp>
      </p:grpSp>
      <p:sp>
        <p:nvSpPr>
          <p:cNvPr id="8" name="Rectangle 7"/>
          <p:cNvSpPr/>
          <p:nvPr/>
        </p:nvSpPr>
        <p:spPr>
          <a:xfrm>
            <a:off x="4554000" y="1653798"/>
            <a:ext cx="36000" cy="27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619207" y="1773236"/>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01</a:t>
            </a:r>
            <a:endParaRPr lang="ko-KR" altLang="en-US" sz="2400" b="1" dirty="0">
              <a:solidFill>
                <a:schemeClr val="accent1"/>
              </a:solidFill>
              <a:cs typeface="Arial" pitchFamily="34" charset="0"/>
            </a:endParaRPr>
          </a:p>
        </p:txBody>
      </p:sp>
      <p:sp>
        <p:nvSpPr>
          <p:cNvPr id="34" name="TextBox 33"/>
          <p:cNvSpPr txBox="1"/>
          <p:nvPr/>
        </p:nvSpPr>
        <p:spPr>
          <a:xfrm>
            <a:off x="583489" y="2772965"/>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02</a:t>
            </a:r>
            <a:endParaRPr lang="ko-KR" altLang="en-US" sz="2400" b="1" dirty="0">
              <a:solidFill>
                <a:schemeClr val="accent1"/>
              </a:solidFill>
              <a:cs typeface="Arial" pitchFamily="34" charset="0"/>
            </a:endParaRPr>
          </a:p>
        </p:txBody>
      </p:sp>
      <p:sp>
        <p:nvSpPr>
          <p:cNvPr id="35" name="TextBox 34"/>
          <p:cNvSpPr txBox="1"/>
          <p:nvPr/>
        </p:nvSpPr>
        <p:spPr>
          <a:xfrm>
            <a:off x="583489" y="378107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03</a:t>
            </a:r>
            <a:endParaRPr lang="ko-KR" altLang="en-US" sz="2400" b="1" dirty="0">
              <a:solidFill>
                <a:schemeClr val="accent1"/>
              </a:solidFill>
              <a:cs typeface="Arial" pitchFamily="34" charset="0"/>
            </a:endParaRPr>
          </a:p>
        </p:txBody>
      </p:sp>
      <p:sp>
        <p:nvSpPr>
          <p:cNvPr id="36" name="TextBox 35"/>
          <p:cNvSpPr txBox="1"/>
          <p:nvPr/>
        </p:nvSpPr>
        <p:spPr>
          <a:xfrm>
            <a:off x="5217690" y="1779662"/>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04</a:t>
            </a:r>
            <a:endParaRPr lang="ko-KR" altLang="en-US" sz="2400" b="1" dirty="0">
              <a:solidFill>
                <a:schemeClr val="accent1"/>
              </a:solidFill>
              <a:cs typeface="Arial" pitchFamily="34" charset="0"/>
            </a:endParaRPr>
          </a:p>
        </p:txBody>
      </p:sp>
      <p:sp>
        <p:nvSpPr>
          <p:cNvPr id="37" name="TextBox 36"/>
          <p:cNvSpPr txBox="1"/>
          <p:nvPr/>
        </p:nvSpPr>
        <p:spPr>
          <a:xfrm>
            <a:off x="5181972" y="2779391"/>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05</a:t>
            </a:r>
            <a:endParaRPr lang="ko-KR" altLang="en-US" sz="2400" b="1" dirty="0">
              <a:solidFill>
                <a:schemeClr val="accent1"/>
              </a:solidFill>
              <a:cs typeface="Arial" pitchFamily="34" charset="0"/>
            </a:endParaRPr>
          </a:p>
        </p:txBody>
      </p:sp>
      <p:sp>
        <p:nvSpPr>
          <p:cNvPr id="38" name="TextBox 37"/>
          <p:cNvSpPr txBox="1"/>
          <p:nvPr/>
        </p:nvSpPr>
        <p:spPr>
          <a:xfrm>
            <a:off x="5181972" y="3787503"/>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06</a:t>
            </a:r>
            <a:endParaRPr lang="ko-KR" altLang="en-US" sz="2400" b="1" dirty="0">
              <a:solidFill>
                <a:schemeClr val="accent1"/>
              </a:solidFill>
              <a:cs typeface="Arial" pitchFamily="34" charset="0"/>
            </a:endParaRPr>
          </a:p>
        </p:txBody>
      </p:sp>
    </p:spTree>
    <p:extLst>
      <p:ext uri="{BB962C8B-B14F-4D97-AF65-F5344CB8AC3E}">
        <p14:creationId xmlns:p14="http://schemas.microsoft.com/office/powerpoint/2010/main" val="323940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699988" y="707921"/>
            <a:ext cx="1919797"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800" b="1" dirty="0">
                <a:solidFill>
                  <a:schemeClr val="bg1"/>
                </a:solidFill>
                <a:latin typeface="Big Caslon Medium" panose="02000603090000020003" pitchFamily="2" charset="-79"/>
                <a:cs typeface="Big Caslon Medium" panose="02000603090000020003" pitchFamily="2" charset="-79"/>
              </a:rPr>
              <a:t>Principle 1- Leadership</a:t>
            </a:r>
            <a:endParaRPr lang="ko-KR" altLang="en-US" sz="2800" b="1" dirty="0">
              <a:solidFill>
                <a:schemeClr val="bg1"/>
              </a:solidFill>
              <a:latin typeface="Big Caslon Medium" panose="02000603090000020003" pitchFamily="2" charset="-79"/>
              <a:cs typeface="Big Caslon Medium" panose="02000603090000020003" pitchFamily="2" charset="-79"/>
            </a:endParaRPr>
          </a:p>
        </p:txBody>
      </p:sp>
      <p:grpSp>
        <p:nvGrpSpPr>
          <p:cNvPr id="21" name="Group 20"/>
          <p:cNvGrpSpPr/>
          <p:nvPr/>
        </p:nvGrpSpPr>
        <p:grpSpPr>
          <a:xfrm>
            <a:off x="281624" y="1428125"/>
            <a:ext cx="6275979" cy="2280169"/>
            <a:chOff x="3687661" y="1203598"/>
            <a:chExt cx="2252491" cy="1583863"/>
          </a:xfrm>
        </p:grpSpPr>
        <p:sp>
          <p:nvSpPr>
            <p:cNvPr id="22" name="TextBox 21"/>
            <p:cNvSpPr txBox="1"/>
            <p:nvPr/>
          </p:nvSpPr>
          <p:spPr>
            <a:xfrm>
              <a:off x="3687661" y="1568862"/>
              <a:ext cx="2252491" cy="1218599"/>
            </a:xfrm>
            <a:prstGeom prst="rect">
              <a:avLst/>
            </a:prstGeom>
            <a:noFill/>
          </p:spPr>
          <p:txBody>
            <a:bodyPr wrap="square" rtlCol="0">
              <a:spAutoFit/>
            </a:bodyPr>
            <a:lstStyle/>
            <a:p>
              <a:pPr algn="ctr" fontAlgn="ctr"/>
              <a:r>
                <a:rPr lang="en-US" dirty="0">
                  <a:latin typeface="Big Caslon Medium" panose="02000603090000020003" pitchFamily="2" charset="-79"/>
                  <a:cs typeface="Big Caslon Medium" panose="02000603090000020003" pitchFamily="2" charset="-79"/>
                </a:rPr>
                <a:t>Effective leaders maintain strong professional ethics and integrity to shape a vision of academic success for all students.                       They analyze and attack challenges and manage systems to             position the school and students to achieve at high levels. They      set clear, measurable and attainable goals. They create a cadre of  high-quality teachers and cultivate leadership in others.</a:t>
              </a:r>
              <a:endParaRPr lang="en-US" dirty="0">
                <a:solidFill>
                  <a:srgbClr val="FFFFFF"/>
                </a:solidFill>
                <a:latin typeface="Big Caslon Medium" panose="02000603090000020003" pitchFamily="2" charset="-79"/>
                <a:cs typeface="Big Caslon Medium" panose="02000603090000020003" pitchFamily="2" charset="-79"/>
              </a:endParaRPr>
            </a:p>
          </p:txBody>
        </p:sp>
        <p:sp>
          <p:nvSpPr>
            <p:cNvPr id="23" name="TextBox 22"/>
            <p:cNvSpPr txBox="1"/>
            <p:nvPr/>
          </p:nvSpPr>
          <p:spPr>
            <a:xfrm>
              <a:off x="3687661" y="1203598"/>
              <a:ext cx="2252491" cy="256547"/>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Equitable distribution of highly qualified and effective teachers</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17046" y="1749990"/>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288759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48202" y="62791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400" b="1" dirty="0">
                <a:solidFill>
                  <a:schemeClr val="bg1"/>
                </a:solidFill>
                <a:latin typeface="Big Caslon Medium" panose="02000603090000020003" pitchFamily="2" charset="-79"/>
                <a:cs typeface="Big Caslon Medium" panose="02000603090000020003" pitchFamily="2" charset="-79"/>
              </a:rPr>
              <a:t>Principle 2- Effective Teachers</a:t>
            </a:r>
            <a:endParaRPr lang="ko-KR" altLang="en-US" sz="2400" b="1" dirty="0">
              <a:solidFill>
                <a:schemeClr val="bg1"/>
              </a:solidFill>
              <a:latin typeface="Big Caslon Medium" panose="02000603090000020003" pitchFamily="2" charset="-79"/>
              <a:cs typeface="Big Caslon Medium" panose="02000603090000020003" pitchFamily="2" charset="-79"/>
            </a:endParaRPr>
          </a:p>
        </p:txBody>
      </p:sp>
      <p:grpSp>
        <p:nvGrpSpPr>
          <p:cNvPr id="21" name="Group 20"/>
          <p:cNvGrpSpPr/>
          <p:nvPr/>
        </p:nvGrpSpPr>
        <p:grpSpPr>
          <a:xfrm>
            <a:off x="462080" y="542458"/>
            <a:ext cx="5688632" cy="4058583"/>
            <a:chOff x="3687661" y="1203598"/>
            <a:chExt cx="2252491" cy="4058583"/>
          </a:xfrm>
        </p:grpSpPr>
        <p:sp>
          <p:nvSpPr>
            <p:cNvPr id="22" name="TextBox 21"/>
            <p:cNvSpPr txBox="1"/>
            <p:nvPr/>
          </p:nvSpPr>
          <p:spPr>
            <a:xfrm>
              <a:off x="3687661" y="1568862"/>
              <a:ext cx="2252491" cy="3693319"/>
            </a:xfrm>
            <a:prstGeom prst="rect">
              <a:avLst/>
            </a:prstGeom>
            <a:noFill/>
          </p:spPr>
          <p:txBody>
            <a:bodyPr wrap="square" rtlCol="0">
              <a:spAutoFit/>
            </a:bodyPr>
            <a:lstStyle/>
            <a:p>
              <a:endParaRPr lang="en-US" sz="1200" dirty="0"/>
            </a:p>
            <a:p>
              <a:endParaRPr lang="en-US" sz="1200" dirty="0"/>
            </a:p>
            <a:p>
              <a:endParaRPr lang="en-US" sz="1200" dirty="0"/>
            </a:p>
            <a:p>
              <a:endParaRPr lang="en-US" dirty="0">
                <a:latin typeface="Big Caslon Medium" panose="02000603090000020003" pitchFamily="2" charset="-79"/>
                <a:cs typeface="Big Caslon Medium" panose="02000603090000020003" pitchFamily="2" charset="-79"/>
              </a:endParaRPr>
            </a:p>
            <a:p>
              <a:pPr algn="ctr"/>
              <a:r>
                <a:rPr lang="en-US" dirty="0">
                  <a:latin typeface="Big Caslon Medium" panose="02000603090000020003" pitchFamily="2" charset="-79"/>
                  <a:cs typeface="Big Caslon Medium" panose="02000603090000020003" pitchFamily="2" charset="-79"/>
                </a:rPr>
                <a:t>Effective instruction occurs with quality teaching in a            student-centered, safe environment where there are high      expectations for all students to succeed. Teachers have a      solid knowledge of the content they teach and a common    understanding of the content standards and curricula. It       includes intentional planning and emphasizes                          evidence-based best practices for teaching and learning.       It also requires teachers to have a strong understanding of   the assessment system and how to use data to make                instructional decisions for all students.</a:t>
              </a:r>
              <a:endParaRPr lang="en-US" altLang="ko-KR" dirty="0">
                <a:solidFill>
                  <a:schemeClr val="tx1">
                    <a:lumMod val="75000"/>
                    <a:lumOff val="25000"/>
                  </a:schemeClr>
                </a:solidFill>
                <a:latin typeface="Big Caslon Medium" panose="02000603090000020003" pitchFamily="2" charset="-79"/>
                <a:cs typeface="Big Caslon Medium" panose="02000603090000020003" pitchFamily="2" charset="-79"/>
              </a:endParaRPr>
            </a:p>
          </p:txBody>
        </p:sp>
        <p:sp>
          <p:nvSpPr>
            <p:cNvPr id="23" name="TextBox 22"/>
            <p:cNvSpPr txBox="1"/>
            <p:nvPr/>
          </p:nvSpPr>
          <p:spPr>
            <a:xfrm>
              <a:off x="3687661" y="1203598"/>
              <a:ext cx="2252491" cy="923330"/>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Instruction, ongoing academy, mentoring opportunity,        collaboration with other teachers, admin, &amp; educational     professionals. </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05462" y="1995686"/>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339616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48202" y="62791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000" b="1" dirty="0">
                <a:solidFill>
                  <a:schemeClr val="bg1"/>
                </a:solidFill>
                <a:latin typeface="Big Caslon Medium" panose="02000603090000020003" pitchFamily="2" charset="-79"/>
                <a:cs typeface="Big Caslon Medium" panose="02000603090000020003" pitchFamily="2" charset="-79"/>
              </a:rPr>
              <a:t>Principle 3- Effective Organizational Time</a:t>
            </a:r>
            <a:endParaRPr lang="ko-KR" altLang="en-US" sz="2000" b="1" dirty="0">
              <a:solidFill>
                <a:schemeClr val="bg1"/>
              </a:solidFill>
              <a:latin typeface="Big Caslon Medium" panose="02000603090000020003" pitchFamily="2" charset="-79"/>
              <a:cs typeface="Big Caslon Medium" panose="02000603090000020003" pitchFamily="2" charset="-79"/>
            </a:endParaRPr>
          </a:p>
        </p:txBody>
      </p:sp>
      <p:grpSp>
        <p:nvGrpSpPr>
          <p:cNvPr id="21" name="Group 20"/>
          <p:cNvGrpSpPr/>
          <p:nvPr/>
        </p:nvGrpSpPr>
        <p:grpSpPr>
          <a:xfrm>
            <a:off x="463139" y="1131590"/>
            <a:ext cx="5882572" cy="2765921"/>
            <a:chOff x="3687661" y="1203598"/>
            <a:chExt cx="2329284" cy="2765921"/>
          </a:xfrm>
        </p:grpSpPr>
        <p:sp>
          <p:nvSpPr>
            <p:cNvPr id="22" name="TextBox 21"/>
            <p:cNvSpPr txBox="1"/>
            <p:nvPr/>
          </p:nvSpPr>
          <p:spPr>
            <a:xfrm>
              <a:off x="3687661" y="1568862"/>
              <a:ext cx="2252491" cy="2400657"/>
            </a:xfrm>
            <a:prstGeom prst="rect">
              <a:avLst/>
            </a:prstGeom>
            <a:noFill/>
          </p:spPr>
          <p:txBody>
            <a:bodyPr wrap="square" rtlCol="0">
              <a:spAutoFit/>
            </a:bodyPr>
            <a:lstStyle/>
            <a:p>
              <a:pPr algn="ctr"/>
              <a:endParaRPr lang="en-US" sz="1200" dirty="0"/>
            </a:p>
            <a:p>
              <a:pPr algn="ctr"/>
              <a:endParaRPr lang="en-US" sz="1200" dirty="0"/>
            </a:p>
            <a:p>
              <a:pPr algn="ctr"/>
              <a:r>
                <a:rPr lang="en-US" dirty="0">
                  <a:latin typeface="Big Caslon Medium" panose="02000603090000020003" pitchFamily="2" charset="-79"/>
                  <a:cs typeface="Big Caslon Medium" panose="02000603090000020003" pitchFamily="2" charset="-79"/>
                </a:rPr>
                <a:t>Effective schools organize their time to support the vision    of academic success for all students. Students have                 appropriate instructional and non-instructional time to         support their learning and growth. Teachers have sufficient time to engage in professional learning, collaboration, and  planning to support their students and their professional     practice.</a:t>
              </a:r>
            </a:p>
          </p:txBody>
        </p:sp>
        <p:sp>
          <p:nvSpPr>
            <p:cNvPr id="23" name="TextBox 22"/>
            <p:cNvSpPr txBox="1"/>
            <p:nvPr/>
          </p:nvSpPr>
          <p:spPr>
            <a:xfrm>
              <a:off x="3687661" y="1203598"/>
              <a:ext cx="2329284" cy="369332"/>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School calendar organization and maximization of instruction</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05462" y="1995686"/>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95268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748202" y="627916"/>
            <a:ext cx="1800200"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2400" b="1" dirty="0">
                <a:solidFill>
                  <a:schemeClr val="bg1"/>
                </a:solidFill>
                <a:latin typeface="Big Caslon Medium" panose="02000603090000020003" pitchFamily="2" charset="-79"/>
                <a:cs typeface="Big Caslon Medium" panose="02000603090000020003" pitchFamily="2" charset="-79"/>
              </a:rPr>
              <a:t>Principle 4- Effective Curriculum</a:t>
            </a:r>
            <a:endParaRPr lang="ko-KR" altLang="en-US" sz="2400" b="1" dirty="0">
              <a:solidFill>
                <a:schemeClr val="bg1"/>
              </a:solidFill>
              <a:latin typeface="Big Caslon Medium" panose="02000603090000020003" pitchFamily="2" charset="-79"/>
              <a:cs typeface="Big Caslon Medium" panose="02000603090000020003" pitchFamily="2" charset="-79"/>
            </a:endParaRPr>
          </a:p>
        </p:txBody>
      </p:sp>
      <p:grpSp>
        <p:nvGrpSpPr>
          <p:cNvPr id="21" name="Group 20"/>
          <p:cNvGrpSpPr/>
          <p:nvPr/>
        </p:nvGrpSpPr>
        <p:grpSpPr>
          <a:xfrm>
            <a:off x="516419" y="1044429"/>
            <a:ext cx="5688632" cy="2950587"/>
            <a:chOff x="3687661" y="1203598"/>
            <a:chExt cx="2252491" cy="2950587"/>
          </a:xfrm>
        </p:grpSpPr>
        <p:sp>
          <p:nvSpPr>
            <p:cNvPr id="22" name="TextBox 21"/>
            <p:cNvSpPr txBox="1"/>
            <p:nvPr/>
          </p:nvSpPr>
          <p:spPr>
            <a:xfrm>
              <a:off x="3687661" y="1568862"/>
              <a:ext cx="2252491" cy="2585323"/>
            </a:xfrm>
            <a:prstGeom prst="rect">
              <a:avLst/>
            </a:prstGeom>
            <a:noFill/>
          </p:spPr>
          <p:txBody>
            <a:bodyPr wrap="square" rtlCol="0">
              <a:spAutoFit/>
            </a:bodyPr>
            <a:lstStyle/>
            <a:p>
              <a:pPr algn="ctr"/>
              <a:endParaRPr lang="en-US" altLang="ko-KR" dirty="0">
                <a:solidFill>
                  <a:schemeClr val="tx1">
                    <a:lumMod val="75000"/>
                    <a:lumOff val="25000"/>
                  </a:schemeClr>
                </a:solidFill>
                <a:latin typeface="Big Caslon Medium" panose="02000603090000020003" pitchFamily="2" charset="-79"/>
                <a:cs typeface="Big Caslon Medium" panose="02000603090000020003" pitchFamily="2" charset="-79"/>
              </a:endParaRPr>
            </a:p>
            <a:p>
              <a:pPr algn="ctr"/>
              <a:endParaRPr lang="en-US" dirty="0">
                <a:latin typeface="Big Caslon Medium" panose="02000603090000020003" pitchFamily="2" charset="-79"/>
                <a:cs typeface="Big Caslon Medium" panose="02000603090000020003" pitchFamily="2" charset="-79"/>
              </a:endParaRPr>
            </a:p>
            <a:p>
              <a:pPr algn="ctr"/>
              <a:r>
                <a:rPr lang="en-US" dirty="0">
                  <a:latin typeface="Big Caslon Medium" panose="02000603090000020003" pitchFamily="2" charset="-79"/>
                  <a:cs typeface="Big Caslon Medium" panose="02000603090000020003" pitchFamily="2" charset="-79"/>
                </a:rPr>
                <a:t>Effective curricula are evidence-based resources used for      teaching and learning aligned to Arizona standards in all     content areas. Districts and schools adopt local curricula.  An effective curriculum ensures a continuum of inclusive,    equitable and challenging learning opportunities, high         expectations for learning and access to a well-rounded          education for all learners.</a:t>
              </a:r>
            </a:p>
          </p:txBody>
        </p:sp>
        <p:sp>
          <p:nvSpPr>
            <p:cNvPr id="23" name="TextBox 22"/>
            <p:cNvSpPr txBox="1"/>
            <p:nvPr/>
          </p:nvSpPr>
          <p:spPr>
            <a:xfrm>
              <a:off x="3687661" y="1203598"/>
              <a:ext cx="2252491" cy="646331"/>
            </a:xfrm>
            <a:prstGeom prst="rect">
              <a:avLst/>
            </a:prstGeom>
            <a:noFill/>
          </p:spPr>
          <p:txBody>
            <a:bodyPr wrap="square" rtlCol="0">
              <a:spAutoFit/>
            </a:bodyPr>
            <a:lstStyle/>
            <a:p>
              <a:pPr algn="ctr"/>
              <a:r>
                <a:rPr lang="en-US" u="sng" dirty="0">
                  <a:latin typeface="Big Caslon Medium" panose="02000603090000020003" pitchFamily="2" charset="-79"/>
                  <a:cs typeface="Big Caslon Medium" panose="02000603090000020003" pitchFamily="2" charset="-79"/>
                </a:rPr>
                <a:t>PD curriculum implementation</a:t>
              </a:r>
            </a:p>
            <a:p>
              <a:pPr algn="ctr"/>
              <a:r>
                <a:rPr lang="en-US" u="sng" dirty="0">
                  <a:latin typeface="Big Caslon Medium" panose="02000603090000020003" pitchFamily="2" charset="-79"/>
                  <a:cs typeface="Big Caslon Medium" panose="02000603090000020003" pitchFamily="2" charset="-79"/>
                </a:rPr>
                <a:t>Monitors and reviews effectiveness of adopted curriculum </a:t>
              </a:r>
            </a:p>
          </p:txBody>
        </p:sp>
      </p:grpSp>
      <p:grpSp>
        <p:nvGrpSpPr>
          <p:cNvPr id="8" name="Group 14">
            <a:extLst>
              <a:ext uri="{FF2B5EF4-FFF2-40B4-BE49-F238E27FC236}">
                <a16:creationId xmlns:a16="http://schemas.microsoft.com/office/drawing/2014/main" id="{FC2CBC9A-D410-0B49-9400-3167CCD320C9}"/>
              </a:ext>
            </a:extLst>
          </p:cNvPr>
          <p:cNvGrpSpPr/>
          <p:nvPr/>
        </p:nvGrpSpPr>
        <p:grpSpPr>
          <a:xfrm>
            <a:off x="7305462" y="1995686"/>
            <a:ext cx="685679" cy="2718969"/>
            <a:chOff x="4058860" y="987781"/>
            <a:chExt cx="1052368" cy="3696329"/>
          </a:xfrm>
        </p:grpSpPr>
        <p:sp>
          <p:nvSpPr>
            <p:cNvPr id="9" name="Rectangle 8">
              <a:extLst>
                <a:ext uri="{FF2B5EF4-FFF2-40B4-BE49-F238E27FC236}">
                  <a16:creationId xmlns:a16="http://schemas.microsoft.com/office/drawing/2014/main" id="{A7D55F40-4375-184F-A1A7-100B2D926AC8}"/>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8">
              <a:extLst>
                <a:ext uri="{FF2B5EF4-FFF2-40B4-BE49-F238E27FC236}">
                  <a16:creationId xmlns:a16="http://schemas.microsoft.com/office/drawing/2014/main" id="{59A62290-817A-C048-99D6-7229702AB3E4}"/>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a:extLst>
                <a:ext uri="{FF2B5EF4-FFF2-40B4-BE49-F238E27FC236}">
                  <a16:creationId xmlns:a16="http://schemas.microsoft.com/office/drawing/2014/main" id="{7BD37056-A3A3-B341-8C10-60F8C7E3F13C}"/>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2">
              <a:extLst>
                <a:ext uri="{FF2B5EF4-FFF2-40B4-BE49-F238E27FC236}">
                  <a16:creationId xmlns:a16="http://schemas.microsoft.com/office/drawing/2014/main" id="{B63AFF2E-7343-8E49-A4D1-788E18FF57F2}"/>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2">
              <a:extLst>
                <a:ext uri="{FF2B5EF4-FFF2-40B4-BE49-F238E27FC236}">
                  <a16:creationId xmlns:a16="http://schemas.microsoft.com/office/drawing/2014/main" id="{D2AA7DB2-FD6B-5844-BD77-8B340B6399AF}"/>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Isosceles Triangle 10">
              <a:extLst>
                <a:ext uri="{FF2B5EF4-FFF2-40B4-BE49-F238E27FC236}">
                  <a16:creationId xmlns:a16="http://schemas.microsoft.com/office/drawing/2014/main" id="{84A76686-2741-E543-AF6F-83E790B5F5E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arallelogram 15">
              <a:extLst>
                <a:ext uri="{FF2B5EF4-FFF2-40B4-BE49-F238E27FC236}">
                  <a16:creationId xmlns:a16="http://schemas.microsoft.com/office/drawing/2014/main" id="{80721F1E-E5B7-0442-B11E-3EE2E7CFCB05}"/>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3411733632"/>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719</Words>
  <Application>Microsoft Macintosh PowerPoint</Application>
  <PresentationFormat>On-screen Show (16:9)</PresentationFormat>
  <Paragraphs>75</Paragraphs>
  <Slides>15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Big Caslon Medium</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Jordyn Miri</cp:lastModifiedBy>
  <cp:revision>105</cp:revision>
  <dcterms:created xsi:type="dcterms:W3CDTF">2016-12-05T23:26:54Z</dcterms:created>
  <dcterms:modified xsi:type="dcterms:W3CDTF">2019-11-20T17:30:39Z</dcterms:modified>
</cp:coreProperties>
</file>