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81"/>
  </p:normalViewPr>
  <p:slideViewPr>
    <p:cSldViewPr snapToGrid="0" snapToObjects="1">
      <p:cViewPr varScale="1">
        <p:scale>
          <a:sx n="97" d="100"/>
          <a:sy n="97"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9/23/19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9/23/19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AAF8-0285-254F-972F-4A11A63A4A6B}"/>
              </a:ext>
            </a:extLst>
          </p:cNvPr>
          <p:cNvSpPr>
            <a:spLocks noGrp="1"/>
          </p:cNvSpPr>
          <p:nvPr>
            <p:ph type="ctrTitle"/>
          </p:nvPr>
        </p:nvSpPr>
        <p:spPr/>
        <p:txBody>
          <a:bodyPr/>
          <a:lstStyle/>
          <a:p>
            <a:r>
              <a:rPr lang="en-US" dirty="0"/>
              <a:t>Professional Development Plan</a:t>
            </a:r>
          </a:p>
        </p:txBody>
      </p:sp>
      <p:sp>
        <p:nvSpPr>
          <p:cNvPr id="3" name="Subtitle 2">
            <a:extLst>
              <a:ext uri="{FF2B5EF4-FFF2-40B4-BE49-F238E27FC236}">
                <a16:creationId xmlns:a16="http://schemas.microsoft.com/office/drawing/2014/main" id="{FC0C82E0-4D33-D846-ACED-C90A183E884F}"/>
              </a:ext>
            </a:extLst>
          </p:cNvPr>
          <p:cNvSpPr>
            <a:spLocks noGrp="1"/>
          </p:cNvSpPr>
          <p:nvPr>
            <p:ph type="subTitle" idx="1"/>
          </p:nvPr>
        </p:nvSpPr>
        <p:spPr/>
        <p:txBody>
          <a:bodyPr/>
          <a:lstStyle/>
          <a:p>
            <a:r>
              <a:rPr lang="en-US" dirty="0"/>
              <a:t>Jordyn Genevro</a:t>
            </a:r>
          </a:p>
        </p:txBody>
      </p:sp>
    </p:spTree>
    <p:extLst>
      <p:ext uri="{BB962C8B-B14F-4D97-AF65-F5344CB8AC3E}">
        <p14:creationId xmlns:p14="http://schemas.microsoft.com/office/powerpoint/2010/main" val="333731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EDE4-0EB1-8749-89AE-3CB48E28F082}"/>
              </a:ext>
            </a:extLst>
          </p:cNvPr>
          <p:cNvSpPr>
            <a:spLocks noGrp="1"/>
          </p:cNvSpPr>
          <p:nvPr>
            <p:ph type="title"/>
          </p:nvPr>
        </p:nvSpPr>
        <p:spPr/>
        <p:txBody>
          <a:bodyPr/>
          <a:lstStyle/>
          <a:p>
            <a:r>
              <a:rPr lang="en-US"/>
              <a:t>Year five plan</a:t>
            </a:r>
            <a:endParaRPr lang="en-US" dirty="0"/>
          </a:p>
        </p:txBody>
      </p:sp>
      <p:sp>
        <p:nvSpPr>
          <p:cNvPr id="3" name="Content Placeholder 2">
            <a:extLst>
              <a:ext uri="{FF2B5EF4-FFF2-40B4-BE49-F238E27FC236}">
                <a16:creationId xmlns:a16="http://schemas.microsoft.com/office/drawing/2014/main" id="{F0B41E3F-3D80-944A-A665-857CF3194C87}"/>
              </a:ext>
            </a:extLst>
          </p:cNvPr>
          <p:cNvSpPr>
            <a:spLocks noGrp="1"/>
          </p:cNvSpPr>
          <p:nvPr>
            <p:ph idx="1"/>
          </p:nvPr>
        </p:nvSpPr>
        <p:spPr>
          <a:xfrm>
            <a:off x="1141413" y="2666999"/>
            <a:ext cx="9905998" cy="3919331"/>
          </a:xfrm>
        </p:spPr>
        <p:txBody>
          <a:bodyPr>
            <a:normAutofit fontScale="85000" lnSpcReduction="20000"/>
          </a:bodyPr>
          <a:lstStyle/>
          <a:p>
            <a:pPr fontAlgn="base"/>
            <a:r>
              <a:rPr lang="en-US" b="1" dirty="0">
                <a:effectLst/>
              </a:rPr>
              <a:t>Students with Disabilities Institute (SWD)</a:t>
            </a:r>
          </a:p>
          <a:p>
            <a:pPr fontAlgn="base"/>
            <a:r>
              <a:rPr lang="en-US" dirty="0">
                <a:effectLst/>
              </a:rPr>
              <a:t>This 3-day institute gives school leaders the knowledge they need to develop and implement a school-wide action plan that puts students with disabilities on a solid path toward proficiency and student lives. School leaders learn to:</a:t>
            </a:r>
          </a:p>
          <a:p>
            <a:pPr fontAlgn="base"/>
            <a:r>
              <a:rPr lang="en-US" dirty="0">
                <a:effectLst/>
              </a:rPr>
              <a:t>Evaluate the school or district ability to support a complete and inclusive program for students with disabilities,</a:t>
            </a:r>
          </a:p>
          <a:p>
            <a:pPr fontAlgn="base"/>
            <a:r>
              <a:rPr lang="en-US" dirty="0">
                <a:effectLst/>
              </a:rPr>
              <a:t>Assess benefits and risks of different approaches to instruction and inclusion,</a:t>
            </a:r>
          </a:p>
          <a:p>
            <a:pPr fontAlgn="base"/>
            <a:r>
              <a:rPr lang="en-US" dirty="0">
                <a:effectLst/>
              </a:rPr>
              <a:t>Understand the legal foundations of special education programs and the rationales for regulations placed on schools, and</a:t>
            </a:r>
          </a:p>
          <a:p>
            <a:pPr fontAlgn="base"/>
            <a:r>
              <a:rPr lang="en-US" dirty="0">
                <a:effectLst/>
              </a:rPr>
              <a:t>Develop an action plan for improving instruction that can be implemented immediately.</a:t>
            </a:r>
          </a:p>
          <a:p>
            <a:pPr fontAlgn="base"/>
            <a:r>
              <a:rPr lang="en-US" dirty="0">
                <a:effectLst/>
              </a:rPr>
              <a:t>This institute includes an Action Learning Project to deepen understanding through hands-on research and reflection. At the conclusion of the institute, participants create an action plan detailing how they will increase instructional coaching capacity within their schools.</a:t>
            </a:r>
            <a:endParaRPr lang="en-US" b="1" dirty="0">
              <a:effectLst/>
            </a:endParaRPr>
          </a:p>
          <a:p>
            <a:endParaRPr lang="en-US" dirty="0"/>
          </a:p>
        </p:txBody>
      </p:sp>
    </p:spTree>
    <p:extLst>
      <p:ext uri="{BB962C8B-B14F-4D97-AF65-F5344CB8AC3E}">
        <p14:creationId xmlns:p14="http://schemas.microsoft.com/office/powerpoint/2010/main" val="109928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0E4D-489B-A344-86F9-CFD3B1C8E7CA}"/>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3B4E069E-037A-B14B-BD31-5ED9929AA59B}"/>
              </a:ext>
            </a:extLst>
          </p:cNvPr>
          <p:cNvSpPr>
            <a:spLocks noGrp="1"/>
          </p:cNvSpPr>
          <p:nvPr>
            <p:ph idx="1"/>
          </p:nvPr>
        </p:nvSpPr>
        <p:spPr/>
        <p:txBody>
          <a:bodyPr/>
          <a:lstStyle/>
          <a:p>
            <a:r>
              <a:rPr lang="en-US" dirty="0"/>
              <a:t>Where does a principal go to receive professional development? This is something that I didn’t think much of until taking this course through my program at northern Arizona university. I began to think about my own strengths and weaknesses and how I could benefit most as a leader to effectively empower my staff. I began to research NISL which stands for: National Institute for School Leaders. I believe that this is where I would like to start in my professional development as a leader, and then go into some cultural training that I can aide my staff in as well. </a:t>
            </a:r>
          </a:p>
        </p:txBody>
      </p:sp>
    </p:spTree>
    <p:extLst>
      <p:ext uri="{BB962C8B-B14F-4D97-AF65-F5344CB8AC3E}">
        <p14:creationId xmlns:p14="http://schemas.microsoft.com/office/powerpoint/2010/main" val="362059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08DE-70E1-AC4D-ACDC-AD27295A80AA}"/>
              </a:ext>
            </a:extLst>
          </p:cNvPr>
          <p:cNvSpPr>
            <a:spLocks noGrp="1"/>
          </p:cNvSpPr>
          <p:nvPr>
            <p:ph type="title"/>
          </p:nvPr>
        </p:nvSpPr>
        <p:spPr/>
        <p:txBody>
          <a:bodyPr/>
          <a:lstStyle/>
          <a:p>
            <a:r>
              <a:rPr lang="en-US" dirty="0"/>
              <a:t>NISL- National Institute for School Leaders</a:t>
            </a:r>
          </a:p>
        </p:txBody>
      </p:sp>
      <p:sp>
        <p:nvSpPr>
          <p:cNvPr id="3" name="Content Placeholder 2">
            <a:extLst>
              <a:ext uri="{FF2B5EF4-FFF2-40B4-BE49-F238E27FC236}">
                <a16:creationId xmlns:a16="http://schemas.microsoft.com/office/drawing/2014/main" id="{2FF67350-B3E2-644D-9D91-57CE51A4E0E0}"/>
              </a:ext>
            </a:extLst>
          </p:cNvPr>
          <p:cNvSpPr>
            <a:spLocks noGrp="1"/>
          </p:cNvSpPr>
          <p:nvPr>
            <p:ph idx="1"/>
          </p:nvPr>
        </p:nvSpPr>
        <p:spPr/>
        <p:txBody>
          <a:bodyPr/>
          <a:lstStyle/>
          <a:p>
            <a:r>
              <a:rPr lang="en-US" dirty="0"/>
              <a:t>I first became interested in NISL because a previous leader I worked for would go to many of these conferences and had many great things to say. I also wanted to research this idea for professional development because several of my classmates had mentioned this throughout the program in blackboard posts, assignments, and in person. </a:t>
            </a:r>
          </a:p>
        </p:txBody>
      </p:sp>
    </p:spTree>
    <p:extLst>
      <p:ext uri="{BB962C8B-B14F-4D97-AF65-F5344CB8AC3E}">
        <p14:creationId xmlns:p14="http://schemas.microsoft.com/office/powerpoint/2010/main" val="54108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59F3-6CAC-7D4C-8BA5-99B96CCBD890}"/>
              </a:ext>
            </a:extLst>
          </p:cNvPr>
          <p:cNvSpPr>
            <a:spLocks noGrp="1"/>
          </p:cNvSpPr>
          <p:nvPr>
            <p:ph type="title"/>
          </p:nvPr>
        </p:nvSpPr>
        <p:spPr/>
        <p:txBody>
          <a:bodyPr/>
          <a:lstStyle/>
          <a:p>
            <a:r>
              <a:rPr lang="en-US" dirty="0"/>
              <a:t>What NISL Offers</a:t>
            </a:r>
          </a:p>
        </p:txBody>
      </p:sp>
      <p:sp>
        <p:nvSpPr>
          <p:cNvPr id="3" name="Content Placeholder 2">
            <a:extLst>
              <a:ext uri="{FF2B5EF4-FFF2-40B4-BE49-F238E27FC236}">
                <a16:creationId xmlns:a16="http://schemas.microsoft.com/office/drawing/2014/main" id="{3925349E-8C10-5047-9E56-08A37BF9AAD8}"/>
              </a:ext>
            </a:extLst>
          </p:cNvPr>
          <p:cNvSpPr>
            <a:spLocks noGrp="1"/>
          </p:cNvSpPr>
          <p:nvPr>
            <p:ph idx="1"/>
          </p:nvPr>
        </p:nvSpPr>
        <p:spPr>
          <a:xfrm>
            <a:off x="1141413" y="2054087"/>
            <a:ext cx="9905998" cy="4572000"/>
          </a:xfrm>
        </p:spPr>
        <p:txBody>
          <a:bodyPr>
            <a:normAutofit fontScale="85000" lnSpcReduction="10000"/>
          </a:bodyPr>
          <a:lstStyle/>
          <a:p>
            <a:pPr fontAlgn="base"/>
            <a:r>
              <a:rPr lang="en-US" b="1" dirty="0">
                <a:effectLst/>
              </a:rPr>
              <a:t>Student of Learning:</a:t>
            </a:r>
            <a:r>
              <a:rPr lang="en-US" dirty="0">
                <a:effectLst/>
              </a:rPr>
              <a:t> Leadership teams must understand the most current research about how people learn and must model the behavior expected of school staff and students.</a:t>
            </a:r>
          </a:p>
          <a:p>
            <a:pPr fontAlgn="base"/>
            <a:r>
              <a:rPr lang="en-US" b="1" dirty="0">
                <a:effectLst/>
              </a:rPr>
              <a:t>Strategic Thinker:</a:t>
            </a:r>
            <a:r>
              <a:rPr lang="en-US" dirty="0">
                <a:effectLst/>
              </a:rPr>
              <a:t> Great ideas will have impact only by connecting a shared vision to strategic decisions and actions. Leadership teams must have a framework within which to approach decisions in a strategic way.</a:t>
            </a:r>
          </a:p>
          <a:p>
            <a:pPr fontAlgn="base"/>
            <a:r>
              <a:rPr lang="en-US" b="1" dirty="0">
                <a:effectLst/>
              </a:rPr>
              <a:t>Advocate for Change:</a:t>
            </a:r>
            <a:r>
              <a:rPr lang="en-US" dirty="0">
                <a:effectLst/>
              </a:rPr>
              <a:t> Leadership teams must be able to convince stakeholders that the vision is worth striving for.</a:t>
            </a:r>
          </a:p>
          <a:p>
            <a:pPr fontAlgn="base"/>
            <a:r>
              <a:rPr lang="en-US" b="1" dirty="0">
                <a:effectLst/>
              </a:rPr>
              <a:t>Builder of Teams:</a:t>
            </a:r>
            <a:r>
              <a:rPr lang="en-US" dirty="0">
                <a:effectLst/>
              </a:rPr>
              <a:t> Districts need an effective cohort of team leaders that have a meaningful voice in the decisions that will be made.</a:t>
            </a:r>
          </a:p>
          <a:p>
            <a:pPr fontAlgn="base"/>
            <a:r>
              <a:rPr lang="en-US" b="1" dirty="0">
                <a:effectLst/>
              </a:rPr>
              <a:t>Creator of Learning Culture:</a:t>
            </a:r>
            <a:r>
              <a:rPr lang="en-US" dirty="0">
                <a:effectLst/>
              </a:rPr>
              <a:t> Leaders need to build a culture committed to continuous improvement.</a:t>
            </a:r>
          </a:p>
          <a:p>
            <a:pPr fontAlgn="base"/>
            <a:r>
              <a:rPr lang="en-US" b="1" dirty="0">
                <a:effectLst/>
              </a:rPr>
              <a:t>Ethical Decision Maker:</a:t>
            </a:r>
            <a:r>
              <a:rPr lang="en-US" dirty="0">
                <a:effectLst/>
              </a:rPr>
              <a:t> Moral leadership is indispensable.</a:t>
            </a:r>
          </a:p>
          <a:p>
            <a:pPr fontAlgn="base"/>
            <a:r>
              <a:rPr lang="en-US" b="1" dirty="0">
                <a:effectLst/>
              </a:rPr>
              <a:t>Communicator:</a:t>
            </a:r>
            <a:r>
              <a:rPr lang="en-US" dirty="0">
                <a:effectLst/>
              </a:rPr>
              <a:t> Leadership teams must effectively communicate with all stakeholders.</a:t>
            </a:r>
          </a:p>
          <a:p>
            <a:pPr fontAlgn="base"/>
            <a:r>
              <a:rPr lang="en-US" b="1" dirty="0">
                <a:effectLst/>
              </a:rPr>
              <a:t>Driver of Equitable Results:</a:t>
            </a:r>
            <a:r>
              <a:rPr lang="en-US" dirty="0">
                <a:effectLst/>
              </a:rPr>
              <a:t> leadership teams do what it takes to get results that benefit all.</a:t>
            </a:r>
          </a:p>
          <a:p>
            <a:endParaRPr lang="en-US" dirty="0"/>
          </a:p>
        </p:txBody>
      </p:sp>
    </p:spTree>
    <p:extLst>
      <p:ext uri="{BB962C8B-B14F-4D97-AF65-F5344CB8AC3E}">
        <p14:creationId xmlns:p14="http://schemas.microsoft.com/office/powerpoint/2010/main" val="214877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6877-EB1B-194E-A222-3B79298A095A}"/>
              </a:ext>
            </a:extLst>
          </p:cNvPr>
          <p:cNvSpPr>
            <a:spLocks noGrp="1"/>
          </p:cNvSpPr>
          <p:nvPr>
            <p:ph type="title"/>
          </p:nvPr>
        </p:nvSpPr>
        <p:spPr/>
        <p:txBody>
          <a:bodyPr/>
          <a:lstStyle/>
          <a:p>
            <a:r>
              <a:rPr lang="en-US" dirty="0"/>
              <a:t>Additionally</a:t>
            </a:r>
          </a:p>
        </p:txBody>
      </p:sp>
      <p:sp>
        <p:nvSpPr>
          <p:cNvPr id="3" name="Content Placeholder 2">
            <a:extLst>
              <a:ext uri="{FF2B5EF4-FFF2-40B4-BE49-F238E27FC236}">
                <a16:creationId xmlns:a16="http://schemas.microsoft.com/office/drawing/2014/main" id="{30FFAF93-51E3-7741-BA17-C6FCE009C19A}"/>
              </a:ext>
            </a:extLst>
          </p:cNvPr>
          <p:cNvSpPr>
            <a:spLocks noGrp="1"/>
          </p:cNvSpPr>
          <p:nvPr>
            <p:ph idx="1"/>
          </p:nvPr>
        </p:nvSpPr>
        <p:spPr/>
        <p:txBody>
          <a:bodyPr/>
          <a:lstStyle/>
          <a:p>
            <a:r>
              <a:rPr lang="en-US" dirty="0"/>
              <a:t>NISL also offers PD for superintendents which would be a great transition from principal pd into that if that is what my future might hold</a:t>
            </a:r>
          </a:p>
          <a:p>
            <a:r>
              <a:rPr lang="en-US" dirty="0"/>
              <a:t>NISL also offers credits toward doctoral degrees which is also a great consideration for the future. </a:t>
            </a:r>
          </a:p>
        </p:txBody>
      </p:sp>
    </p:spTree>
    <p:extLst>
      <p:ext uri="{BB962C8B-B14F-4D97-AF65-F5344CB8AC3E}">
        <p14:creationId xmlns:p14="http://schemas.microsoft.com/office/powerpoint/2010/main" val="340293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7592-8C6E-8448-860F-7EC86FB99D52}"/>
              </a:ext>
            </a:extLst>
          </p:cNvPr>
          <p:cNvSpPr>
            <a:spLocks noGrp="1"/>
          </p:cNvSpPr>
          <p:nvPr>
            <p:ph type="title"/>
          </p:nvPr>
        </p:nvSpPr>
        <p:spPr/>
        <p:txBody>
          <a:bodyPr/>
          <a:lstStyle/>
          <a:p>
            <a:r>
              <a:rPr lang="en-US" dirty="0"/>
              <a:t>Year one plan</a:t>
            </a:r>
          </a:p>
        </p:txBody>
      </p:sp>
      <p:sp>
        <p:nvSpPr>
          <p:cNvPr id="3" name="Content Placeholder 2">
            <a:extLst>
              <a:ext uri="{FF2B5EF4-FFF2-40B4-BE49-F238E27FC236}">
                <a16:creationId xmlns:a16="http://schemas.microsoft.com/office/drawing/2014/main" id="{F8440E9F-6597-4346-B032-1DCCCBA73D77}"/>
              </a:ext>
            </a:extLst>
          </p:cNvPr>
          <p:cNvSpPr>
            <a:spLocks noGrp="1"/>
          </p:cNvSpPr>
          <p:nvPr>
            <p:ph idx="1"/>
          </p:nvPr>
        </p:nvSpPr>
        <p:spPr>
          <a:xfrm>
            <a:off x="1141413" y="1948070"/>
            <a:ext cx="9905998" cy="4757529"/>
          </a:xfrm>
        </p:spPr>
        <p:txBody>
          <a:bodyPr>
            <a:normAutofit fontScale="92500" lnSpcReduction="10000"/>
          </a:bodyPr>
          <a:lstStyle/>
          <a:p>
            <a:pPr fontAlgn="base"/>
            <a:r>
              <a:rPr lang="en-US" b="1" dirty="0">
                <a:effectLst/>
              </a:rPr>
              <a:t>College and Career Readiness Institute (CCR)</a:t>
            </a:r>
          </a:p>
          <a:p>
            <a:pPr fontAlgn="base"/>
            <a:r>
              <a:rPr lang="en-US" dirty="0">
                <a:effectLst/>
              </a:rPr>
              <a:t>NISL’s College and Career Readiness Institute (CCR) provides school leaders with the assessments, curriculum, and professional development needed to prepare all students for college- and career-readiness. The CCR is designed for school leadership teams consisting of principals, vice-principals, and content experts. The institute provides a deep understanding of curriculum and assessment and equips participants with a research-based framework to support their implementation of rigorous standards. By the conclusion of the CCR, participants:</a:t>
            </a:r>
          </a:p>
          <a:p>
            <a:pPr fontAlgn="base"/>
            <a:r>
              <a:rPr lang="en-US" dirty="0">
                <a:effectLst/>
              </a:rPr>
              <a:t>Identify a critical area of instructional focus for their school’s context,</a:t>
            </a:r>
          </a:p>
          <a:p>
            <a:pPr fontAlgn="base"/>
            <a:r>
              <a:rPr lang="en-US" dirty="0">
                <a:effectLst/>
              </a:rPr>
              <a:t>Create a plan for collecting additional information on instruction and assessment,</a:t>
            </a:r>
          </a:p>
          <a:p>
            <a:pPr fontAlgn="base"/>
            <a:r>
              <a:rPr lang="en-US" dirty="0">
                <a:effectLst/>
              </a:rPr>
              <a:t>Apply a reflection tool to better understand specific content areas, and</a:t>
            </a:r>
          </a:p>
          <a:p>
            <a:pPr fontAlgn="base"/>
            <a:r>
              <a:rPr lang="en-US" dirty="0">
                <a:effectLst/>
              </a:rPr>
              <a:t>Develop a strategy to target a selected area of focus that will engage their staff in a collaborative effort to strengthen instructional practices and improve learning outcomes</a:t>
            </a:r>
          </a:p>
          <a:p>
            <a:endParaRPr lang="en-US" dirty="0"/>
          </a:p>
        </p:txBody>
      </p:sp>
    </p:spTree>
    <p:extLst>
      <p:ext uri="{BB962C8B-B14F-4D97-AF65-F5344CB8AC3E}">
        <p14:creationId xmlns:p14="http://schemas.microsoft.com/office/powerpoint/2010/main" val="25186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55CB-AC26-A045-9D85-54D2354FD1A3}"/>
              </a:ext>
            </a:extLst>
          </p:cNvPr>
          <p:cNvSpPr>
            <a:spLocks noGrp="1"/>
          </p:cNvSpPr>
          <p:nvPr>
            <p:ph type="title"/>
          </p:nvPr>
        </p:nvSpPr>
        <p:spPr/>
        <p:txBody>
          <a:bodyPr/>
          <a:lstStyle/>
          <a:p>
            <a:r>
              <a:rPr lang="en-US" dirty="0"/>
              <a:t>Year Two plan</a:t>
            </a:r>
          </a:p>
        </p:txBody>
      </p:sp>
      <p:sp>
        <p:nvSpPr>
          <p:cNvPr id="3" name="Content Placeholder 2">
            <a:extLst>
              <a:ext uri="{FF2B5EF4-FFF2-40B4-BE49-F238E27FC236}">
                <a16:creationId xmlns:a16="http://schemas.microsoft.com/office/drawing/2014/main" id="{C7B5DC4B-6C7C-3F4F-92A6-28752AA85C16}"/>
              </a:ext>
            </a:extLst>
          </p:cNvPr>
          <p:cNvSpPr>
            <a:spLocks noGrp="1"/>
          </p:cNvSpPr>
          <p:nvPr>
            <p:ph idx="1"/>
          </p:nvPr>
        </p:nvSpPr>
        <p:spPr/>
        <p:txBody>
          <a:bodyPr/>
          <a:lstStyle/>
          <a:p>
            <a:pPr fontAlgn="base"/>
            <a:r>
              <a:rPr lang="en-US" b="1" dirty="0">
                <a:effectLst/>
              </a:rPr>
              <a:t>English Language Learners Institute</a:t>
            </a:r>
          </a:p>
          <a:p>
            <a:pPr fontAlgn="base"/>
            <a:r>
              <a:rPr lang="en-US" dirty="0">
                <a:effectLst/>
              </a:rPr>
              <a:t>This 3-day institute helps school leaders understand the latest research on language acquisition, conduct gap analyses of programs for English language learners (ELLs) in their schools and develop action plans based on the needs of their student population. It also includes an Action Learning Project to deepen understanding through hands-on research and reflection.</a:t>
            </a:r>
          </a:p>
        </p:txBody>
      </p:sp>
    </p:spTree>
    <p:extLst>
      <p:ext uri="{BB962C8B-B14F-4D97-AF65-F5344CB8AC3E}">
        <p14:creationId xmlns:p14="http://schemas.microsoft.com/office/powerpoint/2010/main" val="5359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362E-871F-C140-955D-CAB8794B53D1}"/>
              </a:ext>
            </a:extLst>
          </p:cNvPr>
          <p:cNvSpPr>
            <a:spLocks noGrp="1"/>
          </p:cNvSpPr>
          <p:nvPr>
            <p:ph type="title"/>
          </p:nvPr>
        </p:nvSpPr>
        <p:spPr/>
        <p:txBody>
          <a:bodyPr/>
          <a:lstStyle/>
          <a:p>
            <a:r>
              <a:rPr lang="en-US" dirty="0"/>
              <a:t>Year three plan</a:t>
            </a:r>
          </a:p>
        </p:txBody>
      </p:sp>
      <p:sp>
        <p:nvSpPr>
          <p:cNvPr id="3" name="Content Placeholder 2">
            <a:extLst>
              <a:ext uri="{FF2B5EF4-FFF2-40B4-BE49-F238E27FC236}">
                <a16:creationId xmlns:a16="http://schemas.microsoft.com/office/drawing/2014/main" id="{00703853-A74A-DF43-A672-7DFC9E268799}"/>
              </a:ext>
            </a:extLst>
          </p:cNvPr>
          <p:cNvSpPr>
            <a:spLocks noGrp="1"/>
          </p:cNvSpPr>
          <p:nvPr>
            <p:ph idx="1"/>
          </p:nvPr>
        </p:nvSpPr>
        <p:spPr>
          <a:xfrm>
            <a:off x="1141413" y="1948070"/>
            <a:ext cx="9905998" cy="4909929"/>
          </a:xfrm>
        </p:spPr>
        <p:txBody>
          <a:bodyPr>
            <a:normAutofit fontScale="85000" lnSpcReduction="20000"/>
          </a:bodyPr>
          <a:lstStyle/>
          <a:p>
            <a:pPr fontAlgn="base"/>
            <a:r>
              <a:rPr lang="en-US" b="1" dirty="0">
                <a:effectLst/>
              </a:rPr>
              <a:t>Instructional Coaching Institute (ICI)</a:t>
            </a:r>
          </a:p>
          <a:p>
            <a:pPr fontAlgn="base"/>
            <a:r>
              <a:rPr lang="en-US" dirty="0">
                <a:effectLst/>
              </a:rPr>
              <a:t>School leaders need to have strong coaching skills and faculty with a research-based coaching model to go beyond teacher evaluation to truly improve the instructional practice of teachers. For instructional coaches that don’t participate in the EDP or for EDP participants that want to delve deeper into the topic, the ICI provides a deep dive into the skills necessary to guide instructional staff through an inquiry-based and performance-centered process to help them attain and sustain high levels of performance.</a:t>
            </a:r>
          </a:p>
          <a:p>
            <a:pPr fontAlgn="base"/>
            <a:r>
              <a:rPr lang="en-US" dirty="0">
                <a:effectLst/>
              </a:rPr>
              <a:t>Day One has participants focus on how coaching links educational best practices to the day-to-day experience of instructional leadership. Participants explore the five core coaching skills: listening, questioning, observing, giving and receiving feedback, and reflecting.</a:t>
            </a:r>
          </a:p>
          <a:p>
            <a:pPr fontAlgn="base"/>
            <a:r>
              <a:rPr lang="en-US" dirty="0">
                <a:effectLst/>
              </a:rPr>
              <a:t>Day Two focuses on the two personas of coaching – facilitative and instructional – along with four facilitative questioning stems (paraphrasing, clarifying, forwarding, and visioning) and two instructional coaching questioning stems (reframing and directing).</a:t>
            </a:r>
          </a:p>
          <a:p>
            <a:pPr fontAlgn="base"/>
            <a:r>
              <a:rPr lang="en-US" dirty="0">
                <a:effectLst/>
              </a:rPr>
              <a:t>Day Three teaches participants how to frame a coaching conversation to increase student achievement, acquiring strategies to overcome resistance, and applying and practicing coaching skills.</a:t>
            </a:r>
          </a:p>
          <a:p>
            <a:pPr fontAlgn="base"/>
            <a:r>
              <a:rPr lang="en-US" dirty="0">
                <a:effectLst/>
              </a:rPr>
              <a:t>The first two days of the ICI are delivered consecutively and a 4-12 week break for application is recommended before concluding with the third day. The ICI can also be delivered under a Train-the-Trainer model, allowing for scaling and sustaining the coaching program at low cost.</a:t>
            </a:r>
          </a:p>
          <a:p>
            <a:endParaRPr lang="en-US" dirty="0"/>
          </a:p>
        </p:txBody>
      </p:sp>
    </p:spTree>
    <p:extLst>
      <p:ext uri="{BB962C8B-B14F-4D97-AF65-F5344CB8AC3E}">
        <p14:creationId xmlns:p14="http://schemas.microsoft.com/office/powerpoint/2010/main" val="344416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A548-3E8D-1B47-B61A-0C922AB03A2B}"/>
              </a:ext>
            </a:extLst>
          </p:cNvPr>
          <p:cNvSpPr>
            <a:spLocks noGrp="1"/>
          </p:cNvSpPr>
          <p:nvPr>
            <p:ph type="title"/>
          </p:nvPr>
        </p:nvSpPr>
        <p:spPr/>
        <p:txBody>
          <a:bodyPr/>
          <a:lstStyle/>
          <a:p>
            <a:r>
              <a:rPr lang="en-US" dirty="0"/>
              <a:t>Year four plan</a:t>
            </a:r>
          </a:p>
        </p:txBody>
      </p:sp>
      <p:sp>
        <p:nvSpPr>
          <p:cNvPr id="3" name="Content Placeholder 2">
            <a:extLst>
              <a:ext uri="{FF2B5EF4-FFF2-40B4-BE49-F238E27FC236}">
                <a16:creationId xmlns:a16="http://schemas.microsoft.com/office/drawing/2014/main" id="{A4F91C5C-96E6-4C41-BEEF-38E92A1852B4}"/>
              </a:ext>
            </a:extLst>
          </p:cNvPr>
          <p:cNvSpPr>
            <a:spLocks noGrp="1"/>
          </p:cNvSpPr>
          <p:nvPr>
            <p:ph idx="1"/>
          </p:nvPr>
        </p:nvSpPr>
        <p:spPr/>
        <p:txBody>
          <a:bodyPr/>
          <a:lstStyle/>
          <a:p>
            <a:pPr fontAlgn="base"/>
            <a:r>
              <a:rPr lang="en-US" b="1" dirty="0">
                <a:effectLst/>
              </a:rPr>
              <a:t>Parent, Family and Community Engagement (PFCE) Institute</a:t>
            </a:r>
          </a:p>
          <a:p>
            <a:pPr fontAlgn="base"/>
            <a:r>
              <a:rPr lang="en-US" dirty="0">
                <a:effectLst/>
              </a:rPr>
              <a:t>NISL’s Parent, Family and Community Engagement Institute strengthens school leaders’ capacity to engage and leverage these stakeholders to support student success. NISL’s two-day Parent, Family and Community Engagement Institute provides school leaders with a strong foundational understanding of the field, research-based strategies for success and a tailored plan for implementing changes when they return to their schools.</a:t>
            </a:r>
          </a:p>
          <a:p>
            <a:pPr marL="0" indent="0">
              <a:buNone/>
            </a:pPr>
            <a:endParaRPr lang="en-US" dirty="0"/>
          </a:p>
        </p:txBody>
      </p:sp>
    </p:spTree>
    <p:extLst>
      <p:ext uri="{BB962C8B-B14F-4D97-AF65-F5344CB8AC3E}">
        <p14:creationId xmlns:p14="http://schemas.microsoft.com/office/powerpoint/2010/main" val="895403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24</TotalTime>
  <Words>928</Words>
  <Application>Microsoft Macintosh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Mesh</vt:lpstr>
      <vt:lpstr>Professional Development Plan</vt:lpstr>
      <vt:lpstr>Where to start</vt:lpstr>
      <vt:lpstr>NISL- National Institute for School Leaders</vt:lpstr>
      <vt:lpstr>What NISL Offers</vt:lpstr>
      <vt:lpstr>Additionally</vt:lpstr>
      <vt:lpstr>Year one plan</vt:lpstr>
      <vt:lpstr>Year Two plan</vt:lpstr>
      <vt:lpstr>Year three plan</vt:lpstr>
      <vt:lpstr>Year four plan</vt:lpstr>
      <vt:lpstr>Year five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Plan</dc:title>
  <dc:creator>Jordyn Miri</dc:creator>
  <cp:lastModifiedBy>Jordyn Miri</cp:lastModifiedBy>
  <cp:revision>7</cp:revision>
  <dcterms:created xsi:type="dcterms:W3CDTF">2019-09-23T22:07:26Z</dcterms:created>
  <dcterms:modified xsi:type="dcterms:W3CDTF">2019-09-23T22:31:48Z</dcterms:modified>
</cp:coreProperties>
</file>