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3" r:id="rId4"/>
    <p:sldId id="265"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81"/>
  </p:normalViewPr>
  <p:slideViewPr>
    <p:cSldViewPr snapToGrid="0" snapToObjects="1">
      <p:cViewPr varScale="1">
        <p:scale>
          <a:sx n="76" d="100"/>
          <a:sy n="76" d="100"/>
        </p:scale>
        <p:origin x="21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4582-88C3-A449-A6B5-6C24CE94781B}"/>
              </a:ext>
            </a:extLst>
          </p:cNvPr>
          <p:cNvSpPr>
            <a:spLocks noGrp="1"/>
          </p:cNvSpPr>
          <p:nvPr>
            <p:ph type="ctrTitle"/>
          </p:nvPr>
        </p:nvSpPr>
        <p:spPr/>
        <p:txBody>
          <a:bodyPr/>
          <a:lstStyle/>
          <a:p>
            <a:r>
              <a:rPr lang="en-US" dirty="0"/>
              <a:t>Dobson Academy</a:t>
            </a:r>
          </a:p>
        </p:txBody>
      </p:sp>
      <p:sp>
        <p:nvSpPr>
          <p:cNvPr id="3" name="Subtitle 2">
            <a:extLst>
              <a:ext uri="{FF2B5EF4-FFF2-40B4-BE49-F238E27FC236}">
                <a16:creationId xmlns:a16="http://schemas.microsoft.com/office/drawing/2014/main" id="{5D2B5D7A-951B-8B4C-BA92-8A6466097174}"/>
              </a:ext>
            </a:extLst>
          </p:cNvPr>
          <p:cNvSpPr>
            <a:spLocks noGrp="1"/>
          </p:cNvSpPr>
          <p:nvPr>
            <p:ph type="subTitle" idx="1"/>
          </p:nvPr>
        </p:nvSpPr>
        <p:spPr/>
        <p:txBody>
          <a:bodyPr/>
          <a:lstStyle/>
          <a:p>
            <a:r>
              <a:rPr lang="en-US" dirty="0"/>
              <a:t>A ball charter school</a:t>
            </a:r>
          </a:p>
        </p:txBody>
      </p:sp>
    </p:spTree>
    <p:extLst>
      <p:ext uri="{BB962C8B-B14F-4D97-AF65-F5344CB8AC3E}">
        <p14:creationId xmlns:p14="http://schemas.microsoft.com/office/powerpoint/2010/main" val="368583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42991" y="211004"/>
            <a:ext cx="10396882" cy="1151965"/>
          </a:xfrm>
        </p:spPr>
        <p:txBody>
          <a:bodyPr>
            <a:normAutofit fontScale="90000"/>
          </a:bodyPr>
          <a:lstStyle/>
          <a:p>
            <a:pPr algn="ctr"/>
            <a:r>
              <a:rPr lang="en-US" dirty="0"/>
              <a:t>Principle six- family and community engagement</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742991" y="1074866"/>
            <a:ext cx="10550362" cy="4381936"/>
          </a:xfrm>
        </p:spPr>
        <p:txBody>
          <a:bodyPr>
            <a:normAutofit fontScale="92500"/>
          </a:bodyPr>
          <a:lstStyle/>
          <a:p>
            <a:pPr algn="ctr"/>
            <a:r>
              <a:rPr lang="en-US" sz="2800" u="sng" dirty="0"/>
              <a:t>Positive relationships matching business and coordinate community resources, community agencies/ social emotional &amp; Academic Needs</a:t>
            </a:r>
          </a:p>
          <a:p>
            <a:pPr marL="0" indent="0" algn="ctr">
              <a:buNone/>
            </a:pPr>
            <a:r>
              <a:rPr lang="en-US" sz="3000" dirty="0"/>
              <a:t>Family and Community Engagement is an essential component of improving outcomes for children and youth. Effective family and community engagement is a reciprocal partnership among families, communities and schools that reflects a shared responsibility to foster children's development and learning.</a:t>
            </a:r>
          </a:p>
        </p:txBody>
      </p:sp>
      <p:pic>
        <p:nvPicPr>
          <p:cNvPr id="4" name="Picture 3">
            <a:extLst>
              <a:ext uri="{FF2B5EF4-FFF2-40B4-BE49-F238E27FC236}">
                <a16:creationId xmlns:a16="http://schemas.microsoft.com/office/drawing/2014/main" id="{E250258A-C632-5F4F-985A-8D579D380276}"/>
              </a:ext>
            </a:extLst>
          </p:cNvPr>
          <p:cNvPicPr>
            <a:picLocks noChangeAspect="1"/>
          </p:cNvPicPr>
          <p:nvPr/>
        </p:nvPicPr>
        <p:blipFill>
          <a:blip r:embed="rId2"/>
          <a:stretch>
            <a:fillRect/>
          </a:stretch>
        </p:blipFill>
        <p:spPr>
          <a:xfrm>
            <a:off x="742991" y="5168923"/>
            <a:ext cx="3016209" cy="1689077"/>
          </a:xfrm>
          <a:prstGeom prst="rect">
            <a:avLst/>
          </a:prstGeom>
        </p:spPr>
      </p:pic>
      <p:pic>
        <p:nvPicPr>
          <p:cNvPr id="9" name="Picture 8">
            <a:extLst>
              <a:ext uri="{FF2B5EF4-FFF2-40B4-BE49-F238E27FC236}">
                <a16:creationId xmlns:a16="http://schemas.microsoft.com/office/drawing/2014/main" id="{F90A6185-F262-E140-B172-78A3589ADC63}"/>
              </a:ext>
            </a:extLst>
          </p:cNvPr>
          <p:cNvPicPr>
            <a:picLocks noChangeAspect="1"/>
          </p:cNvPicPr>
          <p:nvPr/>
        </p:nvPicPr>
        <p:blipFill>
          <a:blip r:embed="rId2"/>
          <a:stretch>
            <a:fillRect/>
          </a:stretch>
        </p:blipFill>
        <p:spPr>
          <a:xfrm>
            <a:off x="8277546" y="5169148"/>
            <a:ext cx="3015807" cy="1688852"/>
          </a:xfrm>
          <a:prstGeom prst="rect">
            <a:avLst/>
          </a:prstGeom>
        </p:spPr>
      </p:pic>
      <p:sp>
        <p:nvSpPr>
          <p:cNvPr id="8" name="Heart 7">
            <a:extLst>
              <a:ext uri="{FF2B5EF4-FFF2-40B4-BE49-F238E27FC236}">
                <a16:creationId xmlns:a16="http://schemas.microsoft.com/office/drawing/2014/main" id="{22B0B719-5337-054E-BD62-61CB8FFF9D43}"/>
              </a:ext>
            </a:extLst>
          </p:cNvPr>
          <p:cNvSpPr/>
          <p:nvPr/>
        </p:nvSpPr>
        <p:spPr>
          <a:xfrm>
            <a:off x="4838700" y="5168923"/>
            <a:ext cx="2514599" cy="168907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07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22C4-C368-FD40-B921-1F211DCF102B}"/>
              </a:ext>
            </a:extLst>
          </p:cNvPr>
          <p:cNvSpPr>
            <a:spLocks noGrp="1"/>
          </p:cNvSpPr>
          <p:nvPr>
            <p:ph type="title"/>
          </p:nvPr>
        </p:nvSpPr>
        <p:spPr>
          <a:xfrm>
            <a:off x="897559" y="262467"/>
            <a:ext cx="10396882" cy="1151965"/>
          </a:xfrm>
        </p:spPr>
        <p:txBody>
          <a:bodyPr/>
          <a:lstStyle/>
          <a:p>
            <a:pPr algn="ctr"/>
            <a:r>
              <a:rPr lang="en-US" dirty="0"/>
              <a:t>Root cause analysis</a:t>
            </a:r>
          </a:p>
        </p:txBody>
      </p:sp>
      <p:graphicFrame>
        <p:nvGraphicFramePr>
          <p:cNvPr id="4" name="Content Placeholder 3">
            <a:extLst>
              <a:ext uri="{FF2B5EF4-FFF2-40B4-BE49-F238E27FC236}">
                <a16:creationId xmlns:a16="http://schemas.microsoft.com/office/drawing/2014/main" id="{759BE30C-56E6-3943-9384-4AB36A745F36}"/>
              </a:ext>
            </a:extLst>
          </p:cNvPr>
          <p:cNvGraphicFramePr>
            <a:graphicFrameLocks noGrp="1"/>
          </p:cNvGraphicFramePr>
          <p:nvPr>
            <p:ph sz="quarter" idx="13"/>
            <p:extLst>
              <p:ext uri="{D42A27DB-BD31-4B8C-83A1-F6EECF244321}">
                <p14:modId xmlns:p14="http://schemas.microsoft.com/office/powerpoint/2010/main" val="3842920749"/>
              </p:ext>
            </p:extLst>
          </p:nvPr>
        </p:nvGraphicFramePr>
        <p:xfrm>
          <a:off x="135467" y="1414432"/>
          <a:ext cx="11599334" cy="4358640"/>
        </p:xfrm>
        <a:graphic>
          <a:graphicData uri="http://schemas.openxmlformats.org/drawingml/2006/table">
            <a:tbl>
              <a:tblPr>
                <a:tableStyleId>{5C22544A-7EE6-4342-B048-85BDC9FD1C3A}</a:tableStyleId>
              </a:tblPr>
              <a:tblGrid>
                <a:gridCol w="11599334">
                  <a:extLst>
                    <a:ext uri="{9D8B030D-6E8A-4147-A177-3AD203B41FA5}">
                      <a16:colId xmlns:a16="http://schemas.microsoft.com/office/drawing/2014/main" val="1380203627"/>
                    </a:ext>
                  </a:extLst>
                </a:gridCol>
              </a:tblGrid>
              <a:tr h="0">
                <a:tc>
                  <a:txBody>
                    <a:bodyPr/>
                    <a:lstStyle/>
                    <a:p>
                      <a:pPr algn="ctr" fontAlgn="t"/>
                      <a:r>
                        <a:rPr lang="en-US" sz="2400" b="0" u="none" strike="noStrike" dirty="0">
                          <a:effectLst/>
                        </a:rPr>
                        <a:t>Conduct a Root Cause Analyses  </a:t>
                      </a:r>
                    </a:p>
                    <a:p>
                      <a:pPr marL="342900" indent="-342900" algn="l" fontAlgn="t">
                        <a:buFont typeface="Wingdings" pitchFamily="2" charset="2"/>
                        <a:buChar char="ü"/>
                      </a:pPr>
                      <a:r>
                        <a:rPr lang="en-US" sz="2400" b="0" u="none" strike="noStrike" dirty="0">
                          <a:effectLst/>
                        </a:rPr>
                        <a:t> A root cause analysis is part of the needs assessment process. See next two tabs for templates.</a:t>
                      </a:r>
                      <a:br>
                        <a:rPr lang="en-US" sz="2400" b="0" u="none" strike="noStrike" dirty="0">
                          <a:effectLst/>
                        </a:rPr>
                      </a:br>
                      <a:r>
                        <a:rPr lang="en-US" sz="2400" b="0" u="none" strike="noStrike" dirty="0">
                          <a:effectLst/>
                        </a:rPr>
                        <a:t>Root cause is defined as “the deepest underlying cause or causes of positive or negative symptoms within any process that, if dissolved, would result in elimination or substantial reduction of the symptom” (Preuss, 2003, p. 3).     </a:t>
                      </a:r>
                    </a:p>
                    <a:p>
                      <a:pPr marL="342900" indent="-342900" algn="l" fontAlgn="t">
                        <a:buFont typeface="Wingdings" pitchFamily="2" charset="2"/>
                        <a:buChar char="ü"/>
                      </a:pPr>
                      <a:r>
                        <a:rPr lang="en-US" sz="2400" b="0" u="none" strike="noStrike" dirty="0">
                          <a:effectLst/>
                        </a:rPr>
                        <a:t>                                                     </a:t>
                      </a:r>
                      <a:br>
                        <a:rPr lang="en-US" sz="2400" b="0" u="none" strike="noStrike" dirty="0">
                          <a:effectLst/>
                        </a:rPr>
                      </a:br>
                      <a:r>
                        <a:rPr lang="en-US" sz="2400" b="0" u="none" strike="noStrike" dirty="0">
                          <a:effectLst/>
                        </a:rPr>
                        <a:t> A root cause analysis addresses the problem (weak demonstration of an effective professional practice), rather than the symptom (low student achievement), eliminates wasted effort, conserves resources, and informs strategy selection (Preuss, 2003). </a:t>
                      </a:r>
                      <a:br>
                        <a:rPr lang="en-US" sz="2400" b="0" u="none" strike="noStrike" dirty="0">
                          <a:effectLst/>
                        </a:rPr>
                      </a:br>
                      <a:r>
                        <a:rPr lang="en-US" sz="2400" b="0" u="none" strike="noStrike" dirty="0">
                          <a:effectLst/>
                        </a:rPr>
                        <a:t>Two of the most common methods are the “5 Whys” model or the Fishbone Diagram. </a:t>
                      </a:r>
                      <a:br>
                        <a:rPr lang="en-US" sz="2400" u="none" strike="noStrike" dirty="0">
                          <a:effectLst/>
                        </a:rPr>
                      </a:b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0" marR="0" marT="0" marB="0">
                    <a:noFill/>
                  </a:tcPr>
                </a:tc>
                <a:extLst>
                  <a:ext uri="{0D108BD9-81ED-4DB2-BD59-A6C34878D82A}">
                    <a16:rowId xmlns:a16="http://schemas.microsoft.com/office/drawing/2014/main" val="327744319"/>
                  </a:ext>
                </a:extLst>
              </a:tr>
            </a:tbl>
          </a:graphicData>
        </a:graphic>
      </p:graphicFrame>
    </p:spTree>
    <p:extLst>
      <p:ext uri="{BB962C8B-B14F-4D97-AF65-F5344CB8AC3E}">
        <p14:creationId xmlns:p14="http://schemas.microsoft.com/office/powerpoint/2010/main" val="13259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21CEE3-58BF-BA43-8358-C7D915B32815}"/>
              </a:ext>
            </a:extLst>
          </p:cNvPr>
          <p:cNvSpPr/>
          <p:nvPr/>
        </p:nvSpPr>
        <p:spPr>
          <a:xfrm>
            <a:off x="-225287" y="0"/>
            <a:ext cx="124172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9471D5C-7AEC-0246-9623-28C88947C651}"/>
              </a:ext>
            </a:extLst>
          </p:cNvPr>
          <p:cNvPicPr>
            <a:picLocks noChangeAspect="1"/>
          </p:cNvPicPr>
          <p:nvPr/>
        </p:nvPicPr>
        <p:blipFill>
          <a:blip r:embed="rId2"/>
          <a:stretch>
            <a:fillRect/>
          </a:stretch>
        </p:blipFill>
        <p:spPr>
          <a:xfrm>
            <a:off x="1628655" y="0"/>
            <a:ext cx="9756321" cy="6858000"/>
          </a:xfrm>
          <a:prstGeom prst="rect">
            <a:avLst/>
          </a:prstGeom>
        </p:spPr>
      </p:pic>
      <p:sp>
        <p:nvSpPr>
          <p:cNvPr id="5" name="TextBox 4">
            <a:extLst>
              <a:ext uri="{FF2B5EF4-FFF2-40B4-BE49-F238E27FC236}">
                <a16:creationId xmlns:a16="http://schemas.microsoft.com/office/drawing/2014/main" id="{3165A65A-3FAF-3141-9C31-87DB09CEE41F}"/>
              </a:ext>
            </a:extLst>
          </p:cNvPr>
          <p:cNvSpPr txBox="1"/>
          <p:nvPr/>
        </p:nvSpPr>
        <p:spPr>
          <a:xfrm>
            <a:off x="2353733" y="129064"/>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sp>
        <p:nvSpPr>
          <p:cNvPr id="11" name="TextBox 10">
            <a:extLst>
              <a:ext uri="{FF2B5EF4-FFF2-40B4-BE49-F238E27FC236}">
                <a16:creationId xmlns:a16="http://schemas.microsoft.com/office/drawing/2014/main" id="{1876E257-EE5E-F14A-A0BF-1D25F239CE48}"/>
              </a:ext>
            </a:extLst>
          </p:cNvPr>
          <p:cNvSpPr txBox="1"/>
          <p:nvPr/>
        </p:nvSpPr>
        <p:spPr>
          <a:xfrm>
            <a:off x="87722" y="2397948"/>
            <a:ext cx="1961321" cy="2062103"/>
          </a:xfrm>
          <a:prstGeom prst="rect">
            <a:avLst/>
          </a:prstGeom>
          <a:solidFill>
            <a:schemeClr val="bg1"/>
          </a:solidFill>
          <a:ln>
            <a:solidFill>
              <a:srgbClr val="C00000"/>
            </a:solidFill>
          </a:ln>
        </p:spPr>
        <p:txBody>
          <a:bodyPr wrap="square" rtlCol="0">
            <a:spAutoFit/>
          </a:bodyPr>
          <a:lstStyle/>
          <a:p>
            <a:pPr algn="ctr"/>
            <a:endParaRPr lang="en-US" dirty="0">
              <a:solidFill>
                <a:srgbClr val="C00000"/>
              </a:solidFill>
            </a:endParaRPr>
          </a:p>
          <a:p>
            <a:pPr algn="ctr"/>
            <a:endParaRPr lang="en-US" dirty="0">
              <a:solidFill>
                <a:srgbClr val="C00000"/>
              </a:solidFill>
            </a:endParaRPr>
          </a:p>
          <a:p>
            <a:pPr algn="ctr"/>
            <a:r>
              <a:rPr lang="en-US" sz="2800" dirty="0">
                <a:solidFill>
                  <a:srgbClr val="C00000"/>
                </a:solidFill>
              </a:rPr>
              <a:t>Primary Need</a:t>
            </a:r>
          </a:p>
          <a:p>
            <a:pPr algn="ctr"/>
            <a:endParaRPr lang="en-US" dirty="0">
              <a:solidFill>
                <a:srgbClr val="92D050"/>
              </a:solidFill>
            </a:endParaRPr>
          </a:p>
          <a:p>
            <a:pPr algn="ctr"/>
            <a:endParaRPr lang="en-US" dirty="0">
              <a:solidFill>
                <a:srgbClr val="92D050"/>
              </a:solidFill>
            </a:endParaRPr>
          </a:p>
        </p:txBody>
      </p:sp>
      <p:sp>
        <p:nvSpPr>
          <p:cNvPr id="12" name="TextBox 11">
            <a:extLst>
              <a:ext uri="{FF2B5EF4-FFF2-40B4-BE49-F238E27FC236}">
                <a16:creationId xmlns:a16="http://schemas.microsoft.com/office/drawing/2014/main" id="{EFE2AAFB-D04F-FF43-B6F2-2315B8A4D5C2}"/>
              </a:ext>
            </a:extLst>
          </p:cNvPr>
          <p:cNvSpPr txBox="1"/>
          <p:nvPr/>
        </p:nvSpPr>
        <p:spPr>
          <a:xfrm>
            <a:off x="10115201" y="1111014"/>
            <a:ext cx="1961321" cy="2062103"/>
          </a:xfrm>
          <a:prstGeom prst="rect">
            <a:avLst/>
          </a:prstGeom>
          <a:solidFill>
            <a:schemeClr val="bg1"/>
          </a:solidFill>
          <a:ln>
            <a:solidFill>
              <a:srgbClr val="C00000"/>
            </a:solidFill>
          </a:ln>
        </p:spPr>
        <p:txBody>
          <a:bodyPr wrap="square" rtlCol="0">
            <a:spAutoFit/>
          </a:bodyPr>
          <a:lstStyle/>
          <a:p>
            <a:pPr algn="ctr"/>
            <a:endParaRPr lang="en-US" dirty="0">
              <a:solidFill>
                <a:srgbClr val="92D050"/>
              </a:solidFill>
            </a:endParaRPr>
          </a:p>
          <a:p>
            <a:pPr algn="ctr"/>
            <a:endParaRPr lang="en-US" dirty="0">
              <a:solidFill>
                <a:srgbClr val="92D050"/>
              </a:solidFill>
            </a:endParaRPr>
          </a:p>
          <a:p>
            <a:pPr algn="ctr"/>
            <a:r>
              <a:rPr lang="en-US" sz="2800" dirty="0">
                <a:solidFill>
                  <a:srgbClr val="C00000"/>
                </a:solidFill>
              </a:rPr>
              <a:t>Need</a:t>
            </a:r>
          </a:p>
          <a:p>
            <a:pPr algn="ctr"/>
            <a:r>
              <a:rPr lang="en-US" sz="2800" dirty="0">
                <a:solidFill>
                  <a:srgbClr val="C00000"/>
                </a:solidFill>
              </a:rPr>
              <a:t>Statement</a:t>
            </a:r>
          </a:p>
          <a:p>
            <a:pPr algn="ctr"/>
            <a:endParaRPr lang="en-US" dirty="0">
              <a:solidFill>
                <a:srgbClr val="92D050"/>
              </a:solidFill>
            </a:endParaRPr>
          </a:p>
          <a:p>
            <a:pPr algn="ctr"/>
            <a:endParaRPr lang="en-US" dirty="0">
              <a:solidFill>
                <a:srgbClr val="92D050"/>
              </a:solidFill>
            </a:endParaRPr>
          </a:p>
        </p:txBody>
      </p:sp>
      <p:cxnSp>
        <p:nvCxnSpPr>
          <p:cNvPr id="14" name="Straight Arrow Connector 13">
            <a:extLst>
              <a:ext uri="{FF2B5EF4-FFF2-40B4-BE49-F238E27FC236}">
                <a16:creationId xmlns:a16="http://schemas.microsoft.com/office/drawing/2014/main" id="{8E1F022F-307D-A848-B986-E73F37ABCA16}"/>
              </a:ext>
            </a:extLst>
          </p:cNvPr>
          <p:cNvCxnSpPr>
            <a:cxnSpLocks/>
          </p:cNvCxnSpPr>
          <p:nvPr/>
        </p:nvCxnSpPr>
        <p:spPr>
          <a:xfrm>
            <a:off x="3232794" y="572532"/>
            <a:ext cx="2080167" cy="2842735"/>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CD335E5A-9BA2-F441-B543-508E935E0F12}"/>
              </a:ext>
            </a:extLst>
          </p:cNvPr>
          <p:cNvCxnSpPr>
            <a:cxnSpLocks/>
          </p:cNvCxnSpPr>
          <p:nvPr/>
        </p:nvCxnSpPr>
        <p:spPr>
          <a:xfrm>
            <a:off x="5633913" y="586264"/>
            <a:ext cx="2080167" cy="2842735"/>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2C07AC4C-3CD4-C644-9235-529E2DB213EC}"/>
              </a:ext>
            </a:extLst>
          </p:cNvPr>
          <p:cNvCxnSpPr>
            <a:cxnSpLocks/>
          </p:cNvCxnSpPr>
          <p:nvPr/>
        </p:nvCxnSpPr>
        <p:spPr>
          <a:xfrm>
            <a:off x="8035034" y="586264"/>
            <a:ext cx="2080167" cy="2842735"/>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12734D3A-EBA0-034E-9AF0-C31D3BE84F5A}"/>
              </a:ext>
            </a:extLst>
          </p:cNvPr>
          <p:cNvSpPr txBox="1"/>
          <p:nvPr/>
        </p:nvSpPr>
        <p:spPr>
          <a:xfrm>
            <a:off x="4754852" y="200925"/>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sp>
        <p:nvSpPr>
          <p:cNvPr id="20" name="TextBox 19">
            <a:extLst>
              <a:ext uri="{FF2B5EF4-FFF2-40B4-BE49-F238E27FC236}">
                <a16:creationId xmlns:a16="http://schemas.microsoft.com/office/drawing/2014/main" id="{5039F6B3-FEF3-634B-BE02-2171FC19376A}"/>
              </a:ext>
            </a:extLst>
          </p:cNvPr>
          <p:cNvSpPr txBox="1"/>
          <p:nvPr/>
        </p:nvSpPr>
        <p:spPr>
          <a:xfrm>
            <a:off x="7134677" y="200925"/>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cxnSp>
        <p:nvCxnSpPr>
          <p:cNvPr id="21" name="Straight Arrow Connector 20">
            <a:extLst>
              <a:ext uri="{FF2B5EF4-FFF2-40B4-BE49-F238E27FC236}">
                <a16:creationId xmlns:a16="http://schemas.microsoft.com/office/drawing/2014/main" id="{E1C6DC8C-28B7-E944-BEA3-E87227A49407}"/>
              </a:ext>
            </a:extLst>
          </p:cNvPr>
          <p:cNvCxnSpPr>
            <a:cxnSpLocks/>
          </p:cNvCxnSpPr>
          <p:nvPr/>
        </p:nvCxnSpPr>
        <p:spPr>
          <a:xfrm flipV="1">
            <a:off x="3098800" y="3518953"/>
            <a:ext cx="2129884" cy="2840651"/>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F3699DE8-3177-2841-BDA9-CF8EDF415B24}"/>
              </a:ext>
            </a:extLst>
          </p:cNvPr>
          <p:cNvCxnSpPr>
            <a:cxnSpLocks/>
          </p:cNvCxnSpPr>
          <p:nvPr/>
        </p:nvCxnSpPr>
        <p:spPr>
          <a:xfrm flipV="1">
            <a:off x="5447676" y="3518953"/>
            <a:ext cx="2129884" cy="2840651"/>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73BF878-DE5C-8C4E-91DE-549209322202}"/>
              </a:ext>
            </a:extLst>
          </p:cNvPr>
          <p:cNvCxnSpPr>
            <a:cxnSpLocks/>
          </p:cNvCxnSpPr>
          <p:nvPr/>
        </p:nvCxnSpPr>
        <p:spPr>
          <a:xfrm flipV="1">
            <a:off x="7883161" y="3518953"/>
            <a:ext cx="2129884" cy="2840651"/>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73396CBB-4196-684D-83EB-E19202F43F44}"/>
              </a:ext>
            </a:extLst>
          </p:cNvPr>
          <p:cNvCxnSpPr>
            <a:cxnSpLocks/>
          </p:cNvCxnSpPr>
          <p:nvPr/>
        </p:nvCxnSpPr>
        <p:spPr>
          <a:xfrm flipV="1">
            <a:off x="2203836" y="3454304"/>
            <a:ext cx="8892025" cy="8805"/>
          </a:xfrm>
          <a:prstGeom prst="straightConnector1">
            <a:avLst/>
          </a:prstGeom>
          <a:ln w="196850">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4884A5AC-61AE-CF4A-A161-04E123812A3B}"/>
              </a:ext>
            </a:extLst>
          </p:cNvPr>
          <p:cNvSpPr txBox="1"/>
          <p:nvPr/>
        </p:nvSpPr>
        <p:spPr>
          <a:xfrm>
            <a:off x="2182542" y="6359604"/>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sp>
        <p:nvSpPr>
          <p:cNvPr id="30" name="TextBox 29">
            <a:extLst>
              <a:ext uri="{FF2B5EF4-FFF2-40B4-BE49-F238E27FC236}">
                <a16:creationId xmlns:a16="http://schemas.microsoft.com/office/drawing/2014/main" id="{81311937-957D-3B47-B17D-480A33F0EFE1}"/>
              </a:ext>
            </a:extLst>
          </p:cNvPr>
          <p:cNvSpPr txBox="1"/>
          <p:nvPr/>
        </p:nvSpPr>
        <p:spPr>
          <a:xfrm>
            <a:off x="4487852" y="6361247"/>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sp>
        <p:nvSpPr>
          <p:cNvPr id="31" name="TextBox 30">
            <a:extLst>
              <a:ext uri="{FF2B5EF4-FFF2-40B4-BE49-F238E27FC236}">
                <a16:creationId xmlns:a16="http://schemas.microsoft.com/office/drawing/2014/main" id="{D1DAE630-5533-3549-B6A6-0494159F70C9}"/>
              </a:ext>
            </a:extLst>
          </p:cNvPr>
          <p:cNvSpPr txBox="1"/>
          <p:nvPr/>
        </p:nvSpPr>
        <p:spPr>
          <a:xfrm>
            <a:off x="7107724" y="6384907"/>
            <a:ext cx="1758122" cy="369332"/>
          </a:xfrm>
          <a:prstGeom prst="rect">
            <a:avLst/>
          </a:prstGeom>
          <a:solidFill>
            <a:schemeClr val="bg1"/>
          </a:solid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Category</a:t>
            </a:r>
          </a:p>
        </p:txBody>
      </p:sp>
      <p:cxnSp>
        <p:nvCxnSpPr>
          <p:cNvPr id="32" name="Straight Arrow Connector 31">
            <a:extLst>
              <a:ext uri="{FF2B5EF4-FFF2-40B4-BE49-F238E27FC236}">
                <a16:creationId xmlns:a16="http://schemas.microsoft.com/office/drawing/2014/main" id="{C4E15E8C-E4FE-A94E-9E7D-B958F46B77FF}"/>
              </a:ext>
            </a:extLst>
          </p:cNvPr>
          <p:cNvCxnSpPr>
            <a:cxnSpLocks/>
          </p:cNvCxnSpPr>
          <p:nvPr/>
        </p:nvCxnSpPr>
        <p:spPr>
          <a:xfrm>
            <a:off x="2182542" y="1385331"/>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5577E067-61A9-E24C-97A8-58084D018CD6}"/>
              </a:ext>
            </a:extLst>
          </p:cNvPr>
          <p:cNvCxnSpPr>
            <a:cxnSpLocks/>
          </p:cNvCxnSpPr>
          <p:nvPr/>
        </p:nvCxnSpPr>
        <p:spPr>
          <a:xfrm>
            <a:off x="2590093" y="2104996"/>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FEDF1F6-6AC1-F747-A649-4E296071A109}"/>
              </a:ext>
            </a:extLst>
          </p:cNvPr>
          <p:cNvCxnSpPr>
            <a:cxnSpLocks/>
          </p:cNvCxnSpPr>
          <p:nvPr/>
        </p:nvCxnSpPr>
        <p:spPr>
          <a:xfrm>
            <a:off x="2984086" y="2756931"/>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14EEFD30-BD08-4A4E-962A-3CFEC52905D7}"/>
              </a:ext>
            </a:extLst>
          </p:cNvPr>
          <p:cNvCxnSpPr>
            <a:cxnSpLocks/>
          </p:cNvCxnSpPr>
          <p:nvPr/>
        </p:nvCxnSpPr>
        <p:spPr>
          <a:xfrm>
            <a:off x="2969366" y="4145464"/>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9EF4C8DD-E88F-8446-8904-8D18D3AA15A2}"/>
              </a:ext>
            </a:extLst>
          </p:cNvPr>
          <p:cNvCxnSpPr>
            <a:cxnSpLocks/>
          </p:cNvCxnSpPr>
          <p:nvPr/>
        </p:nvCxnSpPr>
        <p:spPr>
          <a:xfrm>
            <a:off x="2538206" y="4805865"/>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56485528-1CED-BC4D-8EDF-C030EE0673F0}"/>
              </a:ext>
            </a:extLst>
          </p:cNvPr>
          <p:cNvCxnSpPr>
            <a:cxnSpLocks/>
          </p:cNvCxnSpPr>
          <p:nvPr/>
        </p:nvCxnSpPr>
        <p:spPr>
          <a:xfrm>
            <a:off x="2182541" y="5432398"/>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4AE4A1C6-3503-F545-AD17-BDFD847A7F01}"/>
              </a:ext>
            </a:extLst>
          </p:cNvPr>
          <p:cNvCxnSpPr>
            <a:cxnSpLocks/>
          </p:cNvCxnSpPr>
          <p:nvPr/>
        </p:nvCxnSpPr>
        <p:spPr>
          <a:xfrm>
            <a:off x="4543015" y="1385331"/>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409E7C00-8F42-504F-9C75-522297E29BB1}"/>
              </a:ext>
            </a:extLst>
          </p:cNvPr>
          <p:cNvCxnSpPr>
            <a:cxnSpLocks/>
          </p:cNvCxnSpPr>
          <p:nvPr/>
        </p:nvCxnSpPr>
        <p:spPr>
          <a:xfrm>
            <a:off x="5076199" y="2038295"/>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4038E9CE-943B-2B4A-9408-7798269DC8F4}"/>
              </a:ext>
            </a:extLst>
          </p:cNvPr>
          <p:cNvCxnSpPr>
            <a:cxnSpLocks/>
          </p:cNvCxnSpPr>
          <p:nvPr/>
        </p:nvCxnSpPr>
        <p:spPr>
          <a:xfrm>
            <a:off x="5385205" y="2756931"/>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DB965A6E-E593-784F-ABDF-86CD8BC54A97}"/>
              </a:ext>
            </a:extLst>
          </p:cNvPr>
          <p:cNvCxnSpPr>
            <a:cxnSpLocks/>
          </p:cNvCxnSpPr>
          <p:nvPr/>
        </p:nvCxnSpPr>
        <p:spPr>
          <a:xfrm>
            <a:off x="5366913" y="4145464"/>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2566543A-B9C1-004A-AAA0-805D433F749D}"/>
              </a:ext>
            </a:extLst>
          </p:cNvPr>
          <p:cNvCxnSpPr>
            <a:cxnSpLocks/>
          </p:cNvCxnSpPr>
          <p:nvPr/>
        </p:nvCxnSpPr>
        <p:spPr>
          <a:xfrm>
            <a:off x="4883238" y="4805865"/>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169EBDF0-02A8-5249-909D-BFC63A7FDF18}"/>
              </a:ext>
            </a:extLst>
          </p:cNvPr>
          <p:cNvCxnSpPr>
            <a:cxnSpLocks/>
          </p:cNvCxnSpPr>
          <p:nvPr/>
        </p:nvCxnSpPr>
        <p:spPr>
          <a:xfrm>
            <a:off x="4487852" y="5432398"/>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E6EC1B86-C9A8-9648-9BE2-302F00DCADB4}"/>
              </a:ext>
            </a:extLst>
          </p:cNvPr>
          <p:cNvCxnSpPr>
            <a:cxnSpLocks/>
          </p:cNvCxnSpPr>
          <p:nvPr/>
        </p:nvCxnSpPr>
        <p:spPr>
          <a:xfrm>
            <a:off x="6940562" y="1348262"/>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F522958F-D1F4-BE4C-A3BE-230FD5D9749F}"/>
              </a:ext>
            </a:extLst>
          </p:cNvPr>
          <p:cNvCxnSpPr>
            <a:cxnSpLocks/>
          </p:cNvCxnSpPr>
          <p:nvPr/>
        </p:nvCxnSpPr>
        <p:spPr>
          <a:xfrm>
            <a:off x="7374454" y="2038295"/>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8437F2D5-A497-6542-A1BA-E36326E3B81C}"/>
              </a:ext>
            </a:extLst>
          </p:cNvPr>
          <p:cNvCxnSpPr>
            <a:cxnSpLocks/>
          </p:cNvCxnSpPr>
          <p:nvPr/>
        </p:nvCxnSpPr>
        <p:spPr>
          <a:xfrm>
            <a:off x="7883161" y="2756931"/>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DEE338A4-91AB-0449-A8B4-E99FE92489CB}"/>
              </a:ext>
            </a:extLst>
          </p:cNvPr>
          <p:cNvCxnSpPr>
            <a:cxnSpLocks/>
          </p:cNvCxnSpPr>
          <p:nvPr/>
        </p:nvCxnSpPr>
        <p:spPr>
          <a:xfrm>
            <a:off x="7786326" y="4145464"/>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36F8BFD7-A6BF-7B4C-B054-C53DEF099A1F}"/>
              </a:ext>
            </a:extLst>
          </p:cNvPr>
          <p:cNvCxnSpPr>
            <a:cxnSpLocks/>
          </p:cNvCxnSpPr>
          <p:nvPr/>
        </p:nvCxnSpPr>
        <p:spPr>
          <a:xfrm>
            <a:off x="7319150" y="4805865"/>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041E3E5C-BDCB-4C4C-9E46-E0B45AE9D913}"/>
              </a:ext>
            </a:extLst>
          </p:cNvPr>
          <p:cNvCxnSpPr>
            <a:cxnSpLocks/>
          </p:cNvCxnSpPr>
          <p:nvPr/>
        </p:nvCxnSpPr>
        <p:spPr>
          <a:xfrm>
            <a:off x="6940562" y="5432398"/>
            <a:ext cx="1573649" cy="0"/>
          </a:xfrm>
          <a:prstGeom prst="straightConnector1">
            <a:avLst/>
          </a:prstGeom>
          <a:ln w="1397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4362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0.jpeg">
            <a:extLst>
              <a:ext uri="{FF2B5EF4-FFF2-40B4-BE49-F238E27FC236}">
                <a16:creationId xmlns:a16="http://schemas.microsoft.com/office/drawing/2014/main" id="{00000000-0008-0000-0900-000005000000}"/>
              </a:ext>
            </a:extLst>
          </p:cNvPr>
          <p:cNvPicPr/>
          <p:nvPr/>
        </p:nvPicPr>
        <p:blipFill>
          <a:blip r:embed="rId2" cstate="print"/>
          <a:stretch>
            <a:fillRect/>
          </a:stretch>
        </p:blipFill>
        <p:spPr>
          <a:xfrm>
            <a:off x="846667" y="728133"/>
            <a:ext cx="4525433" cy="4526704"/>
          </a:xfrm>
          <a:prstGeom prst="rect">
            <a:avLst/>
          </a:prstGeom>
        </p:spPr>
      </p:pic>
      <p:pic>
        <p:nvPicPr>
          <p:cNvPr id="7" name="Picture 6">
            <a:extLst>
              <a:ext uri="{FF2B5EF4-FFF2-40B4-BE49-F238E27FC236}">
                <a16:creationId xmlns:a16="http://schemas.microsoft.com/office/drawing/2014/main" id="{00000000-0008-0000-0900-000003000000}"/>
              </a:ext>
            </a:extLst>
          </p:cNvPr>
          <p:cNvPicPr>
            <a:picLocks noChangeAspect="1"/>
          </p:cNvPicPr>
          <p:nvPr/>
        </p:nvPicPr>
        <p:blipFill>
          <a:blip r:embed="rId3"/>
          <a:stretch>
            <a:fillRect/>
          </a:stretch>
        </p:blipFill>
        <p:spPr>
          <a:xfrm>
            <a:off x="5901733" y="1161629"/>
            <a:ext cx="5307192" cy="3901438"/>
          </a:xfrm>
          <a:prstGeom prst="rect">
            <a:avLst/>
          </a:prstGeom>
        </p:spPr>
      </p:pic>
    </p:spTree>
    <p:extLst>
      <p:ext uri="{BB962C8B-B14F-4D97-AF65-F5344CB8AC3E}">
        <p14:creationId xmlns:p14="http://schemas.microsoft.com/office/powerpoint/2010/main" val="159261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17534" y="385530"/>
            <a:ext cx="10396882" cy="1151965"/>
          </a:xfrm>
        </p:spPr>
        <p:txBody>
          <a:bodyPr/>
          <a:lstStyle/>
          <a:p>
            <a:pPr algn="ctr"/>
            <a:r>
              <a:rPr lang="en-US" dirty="0"/>
              <a:t>Principle One- Leadership</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742884" y="385530"/>
            <a:ext cx="10394707" cy="3311189"/>
          </a:xfrm>
        </p:spPr>
        <p:txBody>
          <a:bodyPr>
            <a:normAutofit/>
          </a:bodyPr>
          <a:lstStyle/>
          <a:p>
            <a:pPr algn="ctr"/>
            <a:r>
              <a:rPr lang="en-US" sz="2800" u="sng" dirty="0"/>
              <a:t>Equitable distribution on highly qualified and effective teachers</a:t>
            </a:r>
          </a:p>
          <a:p>
            <a:endParaRPr lang="en-US" sz="4400" dirty="0"/>
          </a:p>
        </p:txBody>
      </p:sp>
      <p:pic>
        <p:nvPicPr>
          <p:cNvPr id="10" name="Picture 9">
            <a:extLst>
              <a:ext uri="{FF2B5EF4-FFF2-40B4-BE49-F238E27FC236}">
                <a16:creationId xmlns:a16="http://schemas.microsoft.com/office/drawing/2014/main" id="{73201FF5-E3CC-DC46-8C84-79ED401F1BAB}"/>
              </a:ext>
            </a:extLst>
          </p:cNvPr>
          <p:cNvPicPr>
            <a:picLocks noChangeAspect="1"/>
          </p:cNvPicPr>
          <p:nvPr/>
        </p:nvPicPr>
        <p:blipFill>
          <a:blip r:embed="rId2"/>
          <a:stretch>
            <a:fillRect/>
          </a:stretch>
        </p:blipFill>
        <p:spPr>
          <a:xfrm>
            <a:off x="1603667" y="4610662"/>
            <a:ext cx="1588344" cy="2247338"/>
          </a:xfrm>
          <a:prstGeom prst="rect">
            <a:avLst/>
          </a:prstGeom>
        </p:spPr>
      </p:pic>
      <p:pic>
        <p:nvPicPr>
          <p:cNvPr id="11" name="Picture 10">
            <a:extLst>
              <a:ext uri="{FF2B5EF4-FFF2-40B4-BE49-F238E27FC236}">
                <a16:creationId xmlns:a16="http://schemas.microsoft.com/office/drawing/2014/main" id="{D072478B-9463-104E-88E3-6BB13C17CA73}"/>
              </a:ext>
            </a:extLst>
          </p:cNvPr>
          <p:cNvPicPr>
            <a:picLocks noChangeAspect="1"/>
          </p:cNvPicPr>
          <p:nvPr/>
        </p:nvPicPr>
        <p:blipFill>
          <a:blip r:embed="rId2"/>
          <a:stretch>
            <a:fillRect/>
          </a:stretch>
        </p:blipFill>
        <p:spPr>
          <a:xfrm>
            <a:off x="5041913" y="4610662"/>
            <a:ext cx="1588344" cy="2247338"/>
          </a:xfrm>
          <a:prstGeom prst="rect">
            <a:avLst/>
          </a:prstGeom>
        </p:spPr>
      </p:pic>
      <p:pic>
        <p:nvPicPr>
          <p:cNvPr id="12" name="Picture 11">
            <a:extLst>
              <a:ext uri="{FF2B5EF4-FFF2-40B4-BE49-F238E27FC236}">
                <a16:creationId xmlns:a16="http://schemas.microsoft.com/office/drawing/2014/main" id="{F3FBC7BB-C469-A04F-B721-88160A969D26}"/>
              </a:ext>
            </a:extLst>
          </p:cNvPr>
          <p:cNvPicPr>
            <a:picLocks noChangeAspect="1"/>
          </p:cNvPicPr>
          <p:nvPr/>
        </p:nvPicPr>
        <p:blipFill>
          <a:blip r:embed="rId2"/>
          <a:stretch>
            <a:fillRect/>
          </a:stretch>
        </p:blipFill>
        <p:spPr>
          <a:xfrm>
            <a:off x="8437750" y="4610662"/>
            <a:ext cx="1588344" cy="2247338"/>
          </a:xfrm>
          <a:prstGeom prst="rect">
            <a:avLst/>
          </a:prstGeom>
        </p:spPr>
      </p:pic>
      <p:graphicFrame>
        <p:nvGraphicFramePr>
          <p:cNvPr id="13" name="Table 12">
            <a:extLst>
              <a:ext uri="{FF2B5EF4-FFF2-40B4-BE49-F238E27FC236}">
                <a16:creationId xmlns:a16="http://schemas.microsoft.com/office/drawing/2014/main" id="{38E4886C-1FBB-0144-A977-3FCAD50D9F96}"/>
              </a:ext>
            </a:extLst>
          </p:cNvPr>
          <p:cNvGraphicFramePr>
            <a:graphicFrameLocks noGrp="1"/>
          </p:cNvGraphicFramePr>
          <p:nvPr>
            <p:extLst>
              <p:ext uri="{D42A27DB-BD31-4B8C-83A1-F6EECF244321}">
                <p14:modId xmlns:p14="http://schemas.microsoft.com/office/powerpoint/2010/main" val="1444809112"/>
              </p:ext>
            </p:extLst>
          </p:nvPr>
        </p:nvGraphicFramePr>
        <p:xfrm>
          <a:off x="717878" y="1905657"/>
          <a:ext cx="10396538" cy="2560320"/>
        </p:xfrm>
        <a:graphic>
          <a:graphicData uri="http://schemas.openxmlformats.org/drawingml/2006/table">
            <a:tbl>
              <a:tblPr>
                <a:tableStyleId>{5C22544A-7EE6-4342-B048-85BDC9FD1C3A}</a:tableStyleId>
              </a:tblPr>
              <a:tblGrid>
                <a:gridCol w="10396538">
                  <a:extLst>
                    <a:ext uri="{9D8B030D-6E8A-4147-A177-3AD203B41FA5}">
                      <a16:colId xmlns:a16="http://schemas.microsoft.com/office/drawing/2014/main" val="647533330"/>
                    </a:ext>
                  </a:extLst>
                </a:gridCol>
              </a:tblGrid>
              <a:tr h="456150">
                <a:tc>
                  <a:txBody>
                    <a:bodyPr/>
                    <a:lstStyle/>
                    <a:p>
                      <a:pPr algn="ctr" fontAlgn="ctr"/>
                      <a:r>
                        <a:rPr lang="en-US" sz="2800" u="none" strike="noStrike" dirty="0">
                          <a:effectLst/>
                        </a:rPr>
                        <a:t>Effective leaders maintain strong professional ethics and integrity to shape a vision of academic success for all students. They analyze and attack challenges and manage systems to position the school and students to achieve at high levels. They set clear, measurable and attainable goals. They create a cadre of high-quality teachers and cultivate leadership in others.</a:t>
                      </a:r>
                      <a:endParaRPr lang="en-US" sz="2800" b="0" i="0" u="none" strike="noStrike" dirty="0">
                        <a:solidFill>
                          <a:srgbClr val="FFFFFF"/>
                        </a:solidFill>
                        <a:effectLst/>
                        <a:latin typeface="Segoe UI Semibold"/>
                      </a:endParaRPr>
                    </a:p>
                  </a:txBody>
                  <a:tcPr marL="0" marR="0" marT="0" marB="0" anchor="ctr">
                    <a:noFill/>
                  </a:tcPr>
                </a:tc>
                <a:extLst>
                  <a:ext uri="{0D108BD9-81ED-4DB2-BD59-A6C34878D82A}">
                    <a16:rowId xmlns:a16="http://schemas.microsoft.com/office/drawing/2014/main" val="85058973"/>
                  </a:ext>
                </a:extLst>
              </a:tr>
            </a:tbl>
          </a:graphicData>
        </a:graphic>
      </p:graphicFrame>
    </p:spTree>
    <p:extLst>
      <p:ext uri="{BB962C8B-B14F-4D97-AF65-F5344CB8AC3E}">
        <p14:creationId xmlns:p14="http://schemas.microsoft.com/office/powerpoint/2010/main" val="81937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51400" y="0"/>
            <a:ext cx="10396882" cy="1151965"/>
          </a:xfrm>
        </p:spPr>
        <p:txBody>
          <a:bodyPr/>
          <a:lstStyle/>
          <a:p>
            <a:pPr algn="ctr"/>
            <a:r>
              <a:rPr lang="en-US" dirty="0"/>
              <a:t>Principle two- effective teachers</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753575" y="1294056"/>
            <a:ext cx="10394707" cy="3311189"/>
          </a:xfrm>
        </p:spPr>
        <p:txBody>
          <a:bodyPr>
            <a:normAutofit fontScale="40000" lnSpcReduction="20000"/>
          </a:bodyPr>
          <a:lstStyle/>
          <a:p>
            <a:pPr algn="ctr"/>
            <a:r>
              <a:rPr lang="en-US" sz="5100" u="sng" dirty="0"/>
              <a:t>Instruction, ongoing academy, mentoring opportunity, collaboration with other teachers, admin, &amp; educational professionals</a:t>
            </a:r>
            <a:r>
              <a:rPr lang="en-US" sz="7300" u="sng" dirty="0"/>
              <a:t>. </a:t>
            </a:r>
          </a:p>
          <a:p>
            <a:pPr marL="0" indent="0" algn="ctr">
              <a:buNone/>
            </a:pPr>
            <a:r>
              <a:rPr lang="en-US" sz="5100" dirty="0"/>
              <a:t>	Effective instruction occurs with quality teaching in a student-centered, safe environment where there are high expectations for all students to succeed. Teachers have a solid knowledge of the content they teach and a common understanding of the content standards and curricula. It includes intentional planning and emphasizes evidence-based best practices for teaching and learning.  It also requires teachers to have a strong understanding of the assessment system and how to use data to make instructional decisions for all students.    </a:t>
            </a:r>
            <a:endParaRPr lang="en-US" sz="5100" dirty="0">
              <a:solidFill>
                <a:srgbClr val="FFFFFF"/>
              </a:solidFill>
              <a:latin typeface="Segoe UI Semibold"/>
            </a:endParaRPr>
          </a:p>
          <a:p>
            <a:pPr marL="0" indent="0" algn="ctr">
              <a:buNone/>
            </a:pPr>
            <a:endParaRPr lang="en-US" sz="3600" dirty="0"/>
          </a:p>
          <a:p>
            <a:pPr algn="ctr"/>
            <a:endParaRPr lang="en-US" sz="3600" dirty="0"/>
          </a:p>
        </p:txBody>
      </p:sp>
      <p:pic>
        <p:nvPicPr>
          <p:cNvPr id="4" name="Picture 3">
            <a:extLst>
              <a:ext uri="{FF2B5EF4-FFF2-40B4-BE49-F238E27FC236}">
                <a16:creationId xmlns:a16="http://schemas.microsoft.com/office/drawing/2014/main" id="{9B9D8031-C29A-8946-B1EA-133EF0A9A040}"/>
              </a:ext>
            </a:extLst>
          </p:cNvPr>
          <p:cNvPicPr>
            <a:picLocks noChangeAspect="1"/>
          </p:cNvPicPr>
          <p:nvPr/>
        </p:nvPicPr>
        <p:blipFill>
          <a:blip r:embed="rId2"/>
          <a:stretch>
            <a:fillRect/>
          </a:stretch>
        </p:blipFill>
        <p:spPr>
          <a:xfrm>
            <a:off x="4709214" y="4788490"/>
            <a:ext cx="2773570" cy="2069510"/>
          </a:xfrm>
          <a:prstGeom prst="rect">
            <a:avLst/>
          </a:prstGeom>
        </p:spPr>
      </p:pic>
      <p:pic>
        <p:nvPicPr>
          <p:cNvPr id="8" name="Picture 7">
            <a:extLst>
              <a:ext uri="{FF2B5EF4-FFF2-40B4-BE49-F238E27FC236}">
                <a16:creationId xmlns:a16="http://schemas.microsoft.com/office/drawing/2014/main" id="{C7D0E601-6189-8B44-81CF-D21932640375}"/>
              </a:ext>
            </a:extLst>
          </p:cNvPr>
          <p:cNvPicPr>
            <a:picLocks noChangeAspect="1"/>
          </p:cNvPicPr>
          <p:nvPr/>
        </p:nvPicPr>
        <p:blipFill>
          <a:blip r:embed="rId2"/>
          <a:stretch>
            <a:fillRect/>
          </a:stretch>
        </p:blipFill>
        <p:spPr>
          <a:xfrm>
            <a:off x="1164258" y="4788490"/>
            <a:ext cx="2773570" cy="2069510"/>
          </a:xfrm>
          <a:prstGeom prst="rect">
            <a:avLst/>
          </a:prstGeom>
        </p:spPr>
      </p:pic>
      <p:pic>
        <p:nvPicPr>
          <p:cNvPr id="9" name="Picture 8">
            <a:extLst>
              <a:ext uri="{FF2B5EF4-FFF2-40B4-BE49-F238E27FC236}">
                <a16:creationId xmlns:a16="http://schemas.microsoft.com/office/drawing/2014/main" id="{62AA2D00-9A6C-D643-A312-254A2728BE6F}"/>
              </a:ext>
            </a:extLst>
          </p:cNvPr>
          <p:cNvPicPr>
            <a:picLocks noChangeAspect="1"/>
          </p:cNvPicPr>
          <p:nvPr/>
        </p:nvPicPr>
        <p:blipFill>
          <a:blip r:embed="rId2"/>
          <a:stretch>
            <a:fillRect/>
          </a:stretch>
        </p:blipFill>
        <p:spPr>
          <a:xfrm>
            <a:off x="8254170" y="4767913"/>
            <a:ext cx="2773570" cy="2069510"/>
          </a:xfrm>
          <a:prstGeom prst="rect">
            <a:avLst/>
          </a:prstGeom>
        </p:spPr>
      </p:pic>
    </p:spTree>
    <p:extLst>
      <p:ext uri="{BB962C8B-B14F-4D97-AF65-F5344CB8AC3E}">
        <p14:creationId xmlns:p14="http://schemas.microsoft.com/office/powerpoint/2010/main" val="353706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17534" y="385530"/>
            <a:ext cx="10396882" cy="1151965"/>
          </a:xfrm>
        </p:spPr>
        <p:txBody>
          <a:bodyPr>
            <a:normAutofit fontScale="90000"/>
          </a:bodyPr>
          <a:lstStyle/>
          <a:p>
            <a:pPr algn="ctr"/>
            <a:r>
              <a:rPr lang="en-US" dirty="0"/>
              <a:t>Principle three- effective organizational time</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898646" y="1577715"/>
            <a:ext cx="10394707" cy="3311189"/>
          </a:xfrm>
        </p:spPr>
        <p:txBody>
          <a:bodyPr>
            <a:normAutofit fontScale="92500" lnSpcReduction="10000"/>
          </a:bodyPr>
          <a:lstStyle/>
          <a:p>
            <a:pPr algn="ctr"/>
            <a:r>
              <a:rPr lang="en-US" sz="2800" u="sng" dirty="0"/>
              <a:t>School calendar organization and maximization of instruction</a:t>
            </a:r>
          </a:p>
          <a:p>
            <a:pPr marL="0" indent="0" algn="ctr">
              <a:buNone/>
            </a:pPr>
            <a:r>
              <a:rPr lang="en-US" sz="2800" dirty="0"/>
              <a:t>Effective schools organize their time to support the vision of academic success for all students. Students have appropriate instructional and non-instructional time to support their learning and growth. Teachers have sufficient time to engage in professional learning, collaboration, and planning to support their students and their professional practice.</a:t>
            </a:r>
          </a:p>
        </p:txBody>
      </p:sp>
      <p:pic>
        <p:nvPicPr>
          <p:cNvPr id="10" name="Picture 9">
            <a:extLst>
              <a:ext uri="{FF2B5EF4-FFF2-40B4-BE49-F238E27FC236}">
                <a16:creationId xmlns:a16="http://schemas.microsoft.com/office/drawing/2014/main" id="{C5316F1A-C7C3-8740-A0AD-0CA5E9A3E80B}"/>
              </a:ext>
            </a:extLst>
          </p:cNvPr>
          <p:cNvPicPr>
            <a:picLocks noChangeAspect="1"/>
          </p:cNvPicPr>
          <p:nvPr/>
        </p:nvPicPr>
        <p:blipFill rotWithShape="1">
          <a:blip r:embed="rId2"/>
          <a:srcRect l="15937" r="15937"/>
          <a:stretch/>
        </p:blipFill>
        <p:spPr>
          <a:xfrm>
            <a:off x="4918003" y="4888904"/>
            <a:ext cx="2019589" cy="1969096"/>
          </a:xfrm>
          <a:prstGeom prst="rect">
            <a:avLst/>
          </a:prstGeom>
        </p:spPr>
      </p:pic>
      <p:pic>
        <p:nvPicPr>
          <p:cNvPr id="11" name="Picture 10">
            <a:extLst>
              <a:ext uri="{FF2B5EF4-FFF2-40B4-BE49-F238E27FC236}">
                <a16:creationId xmlns:a16="http://schemas.microsoft.com/office/drawing/2014/main" id="{B6EB846C-A9F5-F94D-B379-FED7ADDC2CBA}"/>
              </a:ext>
            </a:extLst>
          </p:cNvPr>
          <p:cNvPicPr>
            <a:picLocks noChangeAspect="1"/>
          </p:cNvPicPr>
          <p:nvPr/>
        </p:nvPicPr>
        <p:blipFill rotWithShape="1">
          <a:blip r:embed="rId2"/>
          <a:srcRect l="15937" r="15937"/>
          <a:stretch/>
        </p:blipFill>
        <p:spPr>
          <a:xfrm>
            <a:off x="8783880" y="4888906"/>
            <a:ext cx="2019587" cy="1969094"/>
          </a:xfrm>
          <a:prstGeom prst="rect">
            <a:avLst/>
          </a:prstGeom>
        </p:spPr>
      </p:pic>
      <p:pic>
        <p:nvPicPr>
          <p:cNvPr id="12" name="Picture 11">
            <a:extLst>
              <a:ext uri="{FF2B5EF4-FFF2-40B4-BE49-F238E27FC236}">
                <a16:creationId xmlns:a16="http://schemas.microsoft.com/office/drawing/2014/main" id="{6932C6F3-E55C-3748-A231-BCB63656E478}"/>
              </a:ext>
            </a:extLst>
          </p:cNvPr>
          <p:cNvPicPr>
            <a:picLocks noChangeAspect="1"/>
          </p:cNvPicPr>
          <p:nvPr/>
        </p:nvPicPr>
        <p:blipFill rotWithShape="1">
          <a:blip r:embed="rId2"/>
          <a:srcRect l="15937" r="15937"/>
          <a:stretch/>
        </p:blipFill>
        <p:spPr>
          <a:xfrm>
            <a:off x="1388533" y="4888904"/>
            <a:ext cx="2019589" cy="1969096"/>
          </a:xfrm>
          <a:prstGeom prst="rect">
            <a:avLst/>
          </a:prstGeom>
        </p:spPr>
      </p:pic>
    </p:spTree>
    <p:extLst>
      <p:ext uri="{BB962C8B-B14F-4D97-AF65-F5344CB8AC3E}">
        <p14:creationId xmlns:p14="http://schemas.microsoft.com/office/powerpoint/2010/main" val="7919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42991" y="174679"/>
            <a:ext cx="10396882" cy="1151965"/>
          </a:xfrm>
        </p:spPr>
        <p:txBody>
          <a:bodyPr>
            <a:normAutofit fontScale="90000"/>
          </a:bodyPr>
          <a:lstStyle/>
          <a:p>
            <a:pPr algn="ctr"/>
            <a:r>
              <a:rPr lang="en-US" dirty="0"/>
              <a:t>Principle Four- effective curriculum</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423334" y="962870"/>
            <a:ext cx="10870020" cy="3636138"/>
          </a:xfrm>
        </p:spPr>
        <p:txBody>
          <a:bodyPr>
            <a:normAutofit fontScale="55000" lnSpcReduction="20000"/>
          </a:bodyPr>
          <a:lstStyle/>
          <a:p>
            <a:pPr algn="ctr"/>
            <a:r>
              <a:rPr lang="en-US" sz="5100" u="sng" dirty="0"/>
              <a:t>PD curriculum implementation</a:t>
            </a:r>
          </a:p>
          <a:p>
            <a:pPr algn="ctr"/>
            <a:r>
              <a:rPr lang="en-US" sz="5100" u="sng" dirty="0"/>
              <a:t>Monitors and reviews effectiveness of adopted curriculum </a:t>
            </a:r>
          </a:p>
          <a:p>
            <a:pPr marL="0" indent="0" algn="ctr">
              <a:buNone/>
            </a:pPr>
            <a:r>
              <a:rPr lang="en-US" sz="4400" dirty="0"/>
              <a:t>Effective curricula are evidence-based resources used for teaching and learning aligned to Arizona standards in all content areas. Districts and schools adopt local curricula. An effective curriculum ensures a continuum of inclusive, equitable and challenging learning opportunities, high expectations for learning and access to a well-rounded education for all learners.</a:t>
            </a:r>
          </a:p>
        </p:txBody>
      </p:sp>
      <p:pic>
        <p:nvPicPr>
          <p:cNvPr id="4" name="Picture 3">
            <a:extLst>
              <a:ext uri="{FF2B5EF4-FFF2-40B4-BE49-F238E27FC236}">
                <a16:creationId xmlns:a16="http://schemas.microsoft.com/office/drawing/2014/main" id="{C7A0FAA2-E4BB-1A44-AE53-4988582F2B40}"/>
              </a:ext>
            </a:extLst>
          </p:cNvPr>
          <p:cNvPicPr>
            <a:picLocks noChangeAspect="1"/>
          </p:cNvPicPr>
          <p:nvPr/>
        </p:nvPicPr>
        <p:blipFill>
          <a:blip r:embed="rId2"/>
          <a:stretch>
            <a:fillRect/>
          </a:stretch>
        </p:blipFill>
        <p:spPr>
          <a:xfrm>
            <a:off x="1379640" y="4599008"/>
            <a:ext cx="2258992" cy="2258992"/>
          </a:xfrm>
          <a:prstGeom prst="rect">
            <a:avLst/>
          </a:prstGeom>
        </p:spPr>
      </p:pic>
      <p:pic>
        <p:nvPicPr>
          <p:cNvPr id="9" name="Picture 8">
            <a:extLst>
              <a:ext uri="{FF2B5EF4-FFF2-40B4-BE49-F238E27FC236}">
                <a16:creationId xmlns:a16="http://schemas.microsoft.com/office/drawing/2014/main" id="{6336A226-15EF-CC4F-A6A3-306FF9FAEDA3}"/>
              </a:ext>
            </a:extLst>
          </p:cNvPr>
          <p:cNvPicPr>
            <a:picLocks noChangeAspect="1"/>
          </p:cNvPicPr>
          <p:nvPr/>
        </p:nvPicPr>
        <p:blipFill>
          <a:blip r:embed="rId2"/>
          <a:stretch>
            <a:fillRect/>
          </a:stretch>
        </p:blipFill>
        <p:spPr>
          <a:xfrm>
            <a:off x="5210429" y="4599008"/>
            <a:ext cx="2258992" cy="2258992"/>
          </a:xfrm>
          <a:prstGeom prst="rect">
            <a:avLst/>
          </a:prstGeom>
        </p:spPr>
      </p:pic>
      <p:pic>
        <p:nvPicPr>
          <p:cNvPr id="13" name="Picture 12">
            <a:extLst>
              <a:ext uri="{FF2B5EF4-FFF2-40B4-BE49-F238E27FC236}">
                <a16:creationId xmlns:a16="http://schemas.microsoft.com/office/drawing/2014/main" id="{EFE8CEBB-457A-864D-A308-F756631430F0}"/>
              </a:ext>
            </a:extLst>
          </p:cNvPr>
          <p:cNvPicPr>
            <a:picLocks noChangeAspect="1"/>
          </p:cNvPicPr>
          <p:nvPr/>
        </p:nvPicPr>
        <p:blipFill>
          <a:blip r:embed="rId2"/>
          <a:stretch>
            <a:fillRect/>
          </a:stretch>
        </p:blipFill>
        <p:spPr>
          <a:xfrm>
            <a:off x="8553370" y="4599008"/>
            <a:ext cx="2258992" cy="2258992"/>
          </a:xfrm>
          <a:prstGeom prst="rect">
            <a:avLst/>
          </a:prstGeom>
        </p:spPr>
      </p:pic>
    </p:spTree>
    <p:extLst>
      <p:ext uri="{BB962C8B-B14F-4D97-AF65-F5344CB8AC3E}">
        <p14:creationId xmlns:p14="http://schemas.microsoft.com/office/powerpoint/2010/main" val="167069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686D-0A1B-AF4C-86E0-96BCB04F09CA}"/>
              </a:ext>
            </a:extLst>
          </p:cNvPr>
          <p:cNvSpPr>
            <a:spLocks noGrp="1"/>
          </p:cNvSpPr>
          <p:nvPr>
            <p:ph type="title"/>
          </p:nvPr>
        </p:nvSpPr>
        <p:spPr>
          <a:xfrm>
            <a:off x="742991" y="547212"/>
            <a:ext cx="10396882" cy="1151965"/>
          </a:xfrm>
        </p:spPr>
        <p:txBody>
          <a:bodyPr>
            <a:normAutofit fontScale="90000"/>
          </a:bodyPr>
          <a:lstStyle/>
          <a:p>
            <a:pPr algn="ctr"/>
            <a:r>
              <a:rPr lang="en-US" dirty="0"/>
              <a:t>Principle Five- condition, climate, culture</a:t>
            </a:r>
          </a:p>
        </p:txBody>
      </p:sp>
      <p:sp>
        <p:nvSpPr>
          <p:cNvPr id="3" name="Content Placeholder 2">
            <a:extLst>
              <a:ext uri="{FF2B5EF4-FFF2-40B4-BE49-F238E27FC236}">
                <a16:creationId xmlns:a16="http://schemas.microsoft.com/office/drawing/2014/main" id="{925F85CC-5199-C544-A906-D01A9891FC0F}"/>
              </a:ext>
            </a:extLst>
          </p:cNvPr>
          <p:cNvSpPr>
            <a:spLocks noGrp="1"/>
          </p:cNvSpPr>
          <p:nvPr>
            <p:ph sz="quarter" idx="13"/>
          </p:nvPr>
        </p:nvSpPr>
        <p:spPr>
          <a:xfrm>
            <a:off x="357676" y="1292777"/>
            <a:ext cx="11091333" cy="4735490"/>
          </a:xfrm>
        </p:spPr>
        <p:txBody>
          <a:bodyPr>
            <a:normAutofit fontScale="40000" lnSpcReduction="20000"/>
          </a:bodyPr>
          <a:lstStyle/>
          <a:p>
            <a:pPr algn="ctr"/>
            <a:r>
              <a:rPr lang="en-US" sz="6000" u="sng" dirty="0"/>
              <a:t>Our school offers services to fully support the academic and social needs of students</a:t>
            </a:r>
          </a:p>
          <a:p>
            <a:pPr marL="0" indent="0" algn="ctr">
              <a:buNone/>
            </a:pPr>
            <a:r>
              <a:rPr lang="en-US" sz="4900" dirty="0"/>
              <a:t>Inclusive schools are conducive to student learning, fulfillment and well-being, as well as professional satisfaction, morale and effectiveness. Students, parents, teachers, administrators and other stakeholders contribute to their school’s culture, as do other influences such as the local community, the policies that govern how it operates and the school’s founding principles. School conditions, climate and culture are impacted by the beliefs, perceptions, relationships, attitudes and written and unwritten rules that shape and influence every aspect of how a school functions. They also encompass concrete issues such as student physical and emotional safety, a healthy school environment, the orderliness of classrooms and public spaces and the degree to which a school embraces and celebrates racial, ethnic, linguistic, academic and cultural diversity. </a:t>
            </a:r>
          </a:p>
        </p:txBody>
      </p:sp>
    </p:spTree>
    <p:extLst>
      <p:ext uri="{BB962C8B-B14F-4D97-AF65-F5344CB8AC3E}">
        <p14:creationId xmlns:p14="http://schemas.microsoft.com/office/powerpoint/2010/main" val="2588783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97</TotalTime>
  <Words>501</Words>
  <Application>Microsoft Macintosh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Impact</vt:lpstr>
      <vt:lpstr>Segoe UI Semibold</vt:lpstr>
      <vt:lpstr>Wingdings</vt:lpstr>
      <vt:lpstr>Main Event</vt:lpstr>
      <vt:lpstr>Dobson Academy</vt:lpstr>
      <vt:lpstr>Root cause analysis</vt:lpstr>
      <vt:lpstr>PowerPoint Presentation</vt:lpstr>
      <vt:lpstr>PowerPoint Presentation</vt:lpstr>
      <vt:lpstr>Principle One- Leadership</vt:lpstr>
      <vt:lpstr>Principle two- effective teachers</vt:lpstr>
      <vt:lpstr>Principle three- effective organizational time</vt:lpstr>
      <vt:lpstr>Principle Four- effective curriculum</vt:lpstr>
      <vt:lpstr>Principle Five- condition, climate, culture</vt:lpstr>
      <vt:lpstr>Principle six- family and community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Jordyn Miri</dc:creator>
  <cp:lastModifiedBy>Jordyn Miri</cp:lastModifiedBy>
  <cp:revision>17</cp:revision>
  <dcterms:created xsi:type="dcterms:W3CDTF">2019-08-20T17:51:10Z</dcterms:created>
  <dcterms:modified xsi:type="dcterms:W3CDTF">2019-08-20T19:29:00Z</dcterms:modified>
</cp:coreProperties>
</file>